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0" r:id="rId3"/>
    <p:sldId id="269" r:id="rId4"/>
    <p:sldId id="271" r:id="rId5"/>
    <p:sldId id="272" r:id="rId6"/>
    <p:sldId id="273" r:id="rId7"/>
    <p:sldId id="286" r:id="rId8"/>
    <p:sldId id="274" r:id="rId9"/>
    <p:sldId id="275" r:id="rId10"/>
    <p:sldId id="276" r:id="rId11"/>
    <p:sldId id="277" r:id="rId12"/>
    <p:sldId id="28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8FD48-98FD-43DD-BA9C-F12CBC6CAB4F}" type="datetimeFigureOut">
              <a:rPr lang="bg-BG" smtClean="0"/>
              <a:t>13.3.2018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457A3-45A2-4A34-A30A-8C01AE5F1EC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949893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9B5B1-84B2-4435-830C-693F5B159487}" type="datetimeFigureOut">
              <a:rPr lang="bg-BG" smtClean="0"/>
              <a:t>13.3.2018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44B9A-C06B-452D-BEC5-C0ADEE90B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88162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481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57200" y="152400"/>
            <a:ext cx="8255000" cy="6707833"/>
            <a:chOff x="457200" y="152400"/>
            <a:chExt cx="8255000" cy="6707833"/>
          </a:xfrm>
        </p:grpSpPr>
        <p:sp>
          <p:nvSpPr>
            <p:cNvPr id="8" name="Line 7"/>
            <p:cNvSpPr>
              <a:spLocks noChangeShapeType="1"/>
            </p:cNvSpPr>
            <p:nvPr userDrawn="1"/>
          </p:nvSpPr>
          <p:spPr bwMode="auto">
            <a:xfrm>
              <a:off x="457201" y="6358881"/>
              <a:ext cx="8229599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>
              <a:off x="3643832" y="6398568"/>
              <a:ext cx="185634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www.primebg.com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Group 9"/>
            <p:cNvGrpSpPr/>
            <p:nvPr userDrawn="1"/>
          </p:nvGrpSpPr>
          <p:grpSpPr>
            <a:xfrm>
              <a:off x="457200" y="152400"/>
              <a:ext cx="8255000" cy="990600"/>
              <a:chOff x="457200" y="152400"/>
              <a:chExt cx="8255000" cy="990600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1" y="152400"/>
                <a:ext cx="6026234" cy="81449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Line 7"/>
              <p:cNvSpPr>
                <a:spLocks noChangeShapeType="1"/>
              </p:cNvSpPr>
              <p:nvPr userDrawn="1"/>
            </p:nvSpPr>
            <p:spPr bwMode="auto">
              <a:xfrm>
                <a:off x="457200" y="1143000"/>
                <a:ext cx="8229600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3" name="TextBox 12"/>
              <p:cNvSpPr txBox="1"/>
              <p:nvPr userDrawn="1"/>
            </p:nvSpPr>
            <p:spPr>
              <a:xfrm>
                <a:off x="5130800" y="162326"/>
                <a:ext cx="3581400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София 1202</a:t>
                </a:r>
                <a:endParaRPr lang="en-US" sz="105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ул. “Родопи” №68, ет. </a:t>
                </a:r>
                <a:r>
                  <a:rPr lang="bg-BG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3</a:t>
                </a:r>
                <a:endParaRPr lang="en-US" sz="105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тел.: +359 2/ </a:t>
                </a:r>
                <a:r>
                  <a:rPr lang="ru-RU" sz="100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943</a:t>
                </a: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 49 39</a:t>
                </a:r>
                <a:endParaRPr lang="en-US" sz="105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факс: +359 2/  </a:t>
                </a:r>
                <a:r>
                  <a:rPr lang="en-US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465 1493</a:t>
                </a: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50" kern="1200" dirty="0" err="1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vladislav</a:t>
                </a: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@</a:t>
                </a:r>
                <a:r>
                  <a:rPr lang="en-US" sz="1050" kern="1200" dirty="0" err="1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primebg</a:t>
                </a: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.</a:t>
                </a:r>
                <a:r>
                  <a:rPr lang="en-US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com</a:t>
                </a:r>
                <a:endParaRPr lang="bg-BG" sz="105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7051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95600"/>
            <a:ext cx="7772400" cy="1470025"/>
          </a:xfrm>
          <a:prstGeom prst="rect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11" name="Line 7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620169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95600"/>
            <a:ext cx="7772400" cy="1470025"/>
          </a:xfrm>
          <a:prstGeom prst="rect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57200" y="152400"/>
            <a:ext cx="8255000" cy="6707833"/>
            <a:chOff x="457200" y="152400"/>
            <a:chExt cx="8255000" cy="6707833"/>
          </a:xfrm>
        </p:grpSpPr>
        <p:sp>
          <p:nvSpPr>
            <p:cNvPr id="17" name="Line 7"/>
            <p:cNvSpPr>
              <a:spLocks noChangeShapeType="1"/>
            </p:cNvSpPr>
            <p:nvPr userDrawn="1"/>
          </p:nvSpPr>
          <p:spPr bwMode="auto">
            <a:xfrm>
              <a:off x="457201" y="6358881"/>
              <a:ext cx="8229599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8" name="Rectangle 9"/>
            <p:cNvSpPr>
              <a:spLocks noChangeArrowheads="1"/>
            </p:cNvSpPr>
            <p:nvPr userDrawn="1"/>
          </p:nvSpPr>
          <p:spPr bwMode="auto">
            <a:xfrm>
              <a:off x="3643832" y="6398568"/>
              <a:ext cx="185634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www.primebg.com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" name="Group 19"/>
            <p:cNvGrpSpPr/>
            <p:nvPr userDrawn="1"/>
          </p:nvGrpSpPr>
          <p:grpSpPr>
            <a:xfrm>
              <a:off x="457200" y="152400"/>
              <a:ext cx="8255000" cy="990600"/>
              <a:chOff x="457200" y="152400"/>
              <a:chExt cx="8255000" cy="990600"/>
            </a:xfrm>
          </p:grpSpPr>
          <p:pic>
            <p:nvPicPr>
              <p:cNvPr id="35843" name="Picture 3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1" y="152400"/>
                <a:ext cx="6026234" cy="81449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Line 7"/>
              <p:cNvSpPr>
                <a:spLocks noChangeShapeType="1"/>
              </p:cNvSpPr>
              <p:nvPr userDrawn="1"/>
            </p:nvSpPr>
            <p:spPr bwMode="auto">
              <a:xfrm>
                <a:off x="457200" y="1143000"/>
                <a:ext cx="8229600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4" name="TextBox 23"/>
              <p:cNvSpPr txBox="1"/>
              <p:nvPr userDrawn="1"/>
            </p:nvSpPr>
            <p:spPr>
              <a:xfrm>
                <a:off x="5130800" y="162326"/>
                <a:ext cx="3581400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София 1202</a:t>
                </a:r>
                <a:endParaRPr lang="en-US" sz="105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ул. “Родопи” №68, ет. </a:t>
                </a:r>
                <a:r>
                  <a:rPr lang="bg-BG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3</a:t>
                </a:r>
                <a:endParaRPr lang="en-US" sz="105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тел.: +359 2/ </a:t>
                </a:r>
                <a:r>
                  <a:rPr lang="ru-RU" sz="100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943</a:t>
                </a: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 49 39</a:t>
                </a:r>
                <a:endParaRPr lang="en-US" sz="105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факс: +359 2/  </a:t>
                </a:r>
                <a:r>
                  <a:rPr lang="en-US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465 1493</a:t>
                </a: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50" kern="1200" dirty="0" err="1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vladislav</a:t>
                </a: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@</a:t>
                </a:r>
                <a:r>
                  <a:rPr lang="en-US" sz="1050" kern="1200" dirty="0" err="1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primebg</a:t>
                </a: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.</a:t>
                </a:r>
                <a:r>
                  <a:rPr lang="en-US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com</a:t>
                </a:r>
                <a:endParaRPr lang="bg-BG" sz="105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95209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err="1" smtClean="0"/>
              <a:t>Fsdfgdafgadvsourth</a:t>
            </a:r>
            <a:r>
              <a:rPr lang="en-US" dirty="0" smtClean="0"/>
              <a:t> level</a:t>
            </a:r>
          </a:p>
          <a:p>
            <a:pPr lvl="4"/>
            <a:r>
              <a:rPr lang="en-US" dirty="0" smtClean="0"/>
              <a:t>Fifth level</a:t>
            </a:r>
            <a:endParaRPr lang="bg-BG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57201" y="152400"/>
            <a:ext cx="8254999" cy="6707833"/>
            <a:chOff x="457201" y="152400"/>
            <a:chExt cx="8254999" cy="6707833"/>
          </a:xfrm>
        </p:grpSpPr>
        <p:sp>
          <p:nvSpPr>
            <p:cNvPr id="7" name="Line 7"/>
            <p:cNvSpPr>
              <a:spLocks noChangeShapeType="1"/>
            </p:cNvSpPr>
            <p:nvPr userDrawn="1"/>
          </p:nvSpPr>
          <p:spPr bwMode="auto">
            <a:xfrm>
              <a:off x="457201" y="6358881"/>
              <a:ext cx="8229599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8" name="Rectangle 9"/>
            <p:cNvSpPr>
              <a:spLocks noChangeArrowheads="1"/>
            </p:cNvSpPr>
            <p:nvPr userDrawn="1"/>
          </p:nvSpPr>
          <p:spPr bwMode="auto">
            <a:xfrm>
              <a:off x="3643832" y="6398568"/>
              <a:ext cx="185634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www.primebg.com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457201" y="152400"/>
              <a:ext cx="8254999" cy="910172"/>
              <a:chOff x="457201" y="152400"/>
              <a:chExt cx="8254999" cy="910172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1" y="152400"/>
                <a:ext cx="6026234" cy="81449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Box 11"/>
              <p:cNvSpPr txBox="1"/>
              <p:nvPr userDrawn="1"/>
            </p:nvSpPr>
            <p:spPr>
              <a:xfrm>
                <a:off x="5130800" y="162326"/>
                <a:ext cx="3581400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София 1202</a:t>
                </a:r>
                <a:endParaRPr lang="en-US" sz="105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ул. “Родопи” №68, ет. </a:t>
                </a:r>
                <a:r>
                  <a:rPr lang="bg-BG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3</a:t>
                </a:r>
                <a:endParaRPr lang="en-US" sz="105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тел.: +359 2/ </a:t>
                </a:r>
                <a:r>
                  <a:rPr lang="ru-RU" sz="100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943</a:t>
                </a: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 49 39</a:t>
                </a:r>
                <a:endParaRPr lang="en-US" sz="105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факс: +359 2/  </a:t>
                </a:r>
                <a:r>
                  <a:rPr lang="en-US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465 1493</a:t>
                </a: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50" kern="1200" dirty="0" err="1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vladislav</a:t>
                </a: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@</a:t>
                </a:r>
                <a:r>
                  <a:rPr lang="en-US" sz="1050" kern="1200" dirty="0" err="1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primebg</a:t>
                </a: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.</a:t>
                </a:r>
                <a:r>
                  <a:rPr lang="en-US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com</a:t>
                </a:r>
                <a:endParaRPr lang="bg-BG" sz="105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3228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57200" y="152400"/>
            <a:ext cx="8255000" cy="6707833"/>
            <a:chOff x="457200" y="152400"/>
            <a:chExt cx="8255000" cy="6707833"/>
          </a:xfrm>
        </p:grpSpPr>
        <p:sp>
          <p:nvSpPr>
            <p:cNvPr id="7" name="Line 7"/>
            <p:cNvSpPr>
              <a:spLocks noChangeShapeType="1"/>
            </p:cNvSpPr>
            <p:nvPr userDrawn="1"/>
          </p:nvSpPr>
          <p:spPr bwMode="auto">
            <a:xfrm>
              <a:off x="457201" y="6358881"/>
              <a:ext cx="8229599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8" name="Rectangle 9"/>
            <p:cNvSpPr>
              <a:spLocks noChangeArrowheads="1"/>
            </p:cNvSpPr>
            <p:nvPr userDrawn="1"/>
          </p:nvSpPr>
          <p:spPr bwMode="auto">
            <a:xfrm>
              <a:off x="3643832" y="6398568"/>
              <a:ext cx="185634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www.primebg.com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457200" y="152400"/>
              <a:ext cx="8255000" cy="990600"/>
              <a:chOff x="457200" y="152400"/>
              <a:chExt cx="8255000" cy="990600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1" y="152400"/>
                <a:ext cx="6026234" cy="81449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Line 7"/>
              <p:cNvSpPr>
                <a:spLocks noChangeShapeType="1"/>
              </p:cNvSpPr>
              <p:nvPr userDrawn="1"/>
            </p:nvSpPr>
            <p:spPr bwMode="auto">
              <a:xfrm>
                <a:off x="457200" y="1143000"/>
                <a:ext cx="8229600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2" name="TextBox 11"/>
              <p:cNvSpPr txBox="1"/>
              <p:nvPr userDrawn="1"/>
            </p:nvSpPr>
            <p:spPr>
              <a:xfrm>
                <a:off x="5130800" y="162326"/>
                <a:ext cx="3581400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София 1202</a:t>
                </a:r>
                <a:endParaRPr lang="en-US" sz="105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ул. “Родопи” №68, ет. </a:t>
                </a:r>
                <a:r>
                  <a:rPr lang="bg-BG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3</a:t>
                </a:r>
                <a:endParaRPr lang="en-US" sz="105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тел.: +359 2/ </a:t>
                </a:r>
                <a:r>
                  <a:rPr lang="ru-RU" sz="100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943</a:t>
                </a: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 49 39</a:t>
                </a:r>
                <a:endParaRPr lang="en-US" sz="105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факс: +359 2/  </a:t>
                </a:r>
                <a:r>
                  <a:rPr lang="en-US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465 1493</a:t>
                </a: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50" kern="1200" dirty="0" err="1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vladislav</a:t>
                </a: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@</a:t>
                </a:r>
                <a:r>
                  <a:rPr lang="en-US" sz="1050" kern="1200" dirty="0" err="1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primebg</a:t>
                </a: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.</a:t>
                </a:r>
                <a:r>
                  <a:rPr lang="en-US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com</a:t>
                </a:r>
                <a:endParaRPr lang="bg-BG" sz="105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147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57200" y="152400"/>
            <a:ext cx="8255000" cy="6707833"/>
            <a:chOff x="457200" y="152400"/>
            <a:chExt cx="8255000" cy="6707833"/>
          </a:xfrm>
        </p:grpSpPr>
        <p:sp>
          <p:nvSpPr>
            <p:cNvPr id="8" name="Line 7"/>
            <p:cNvSpPr>
              <a:spLocks noChangeShapeType="1"/>
            </p:cNvSpPr>
            <p:nvPr userDrawn="1"/>
          </p:nvSpPr>
          <p:spPr bwMode="auto">
            <a:xfrm>
              <a:off x="457201" y="6358881"/>
              <a:ext cx="8229599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>
              <a:off x="3643832" y="6398568"/>
              <a:ext cx="185634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www.primebg.com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Group 9"/>
            <p:cNvGrpSpPr/>
            <p:nvPr userDrawn="1"/>
          </p:nvGrpSpPr>
          <p:grpSpPr>
            <a:xfrm>
              <a:off x="457200" y="152400"/>
              <a:ext cx="8255000" cy="990600"/>
              <a:chOff x="457200" y="152400"/>
              <a:chExt cx="8255000" cy="990600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1" y="152400"/>
                <a:ext cx="6026234" cy="81449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Line 7"/>
              <p:cNvSpPr>
                <a:spLocks noChangeShapeType="1"/>
              </p:cNvSpPr>
              <p:nvPr userDrawn="1"/>
            </p:nvSpPr>
            <p:spPr bwMode="auto">
              <a:xfrm>
                <a:off x="457200" y="1143000"/>
                <a:ext cx="8229600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3" name="TextBox 12"/>
              <p:cNvSpPr txBox="1"/>
              <p:nvPr userDrawn="1"/>
            </p:nvSpPr>
            <p:spPr>
              <a:xfrm>
                <a:off x="5130800" y="162326"/>
                <a:ext cx="3581400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София 1202</a:t>
                </a:r>
                <a:endParaRPr lang="en-US" sz="105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ул. “Родопи” №68, ет. </a:t>
                </a:r>
                <a:r>
                  <a:rPr lang="bg-BG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3</a:t>
                </a:r>
                <a:endParaRPr lang="en-US" sz="105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тел.: +359 2/ </a:t>
                </a:r>
                <a:r>
                  <a:rPr lang="ru-RU" sz="100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943</a:t>
                </a: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 49 39</a:t>
                </a:r>
                <a:endParaRPr lang="en-US" sz="105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факс: +359 2/  </a:t>
                </a:r>
                <a:r>
                  <a:rPr lang="en-US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465 1493</a:t>
                </a: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50" kern="1200" dirty="0" err="1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vladislav</a:t>
                </a: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@</a:t>
                </a:r>
                <a:r>
                  <a:rPr lang="en-US" sz="1050" kern="1200" dirty="0" err="1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primebg</a:t>
                </a: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.</a:t>
                </a:r>
                <a:r>
                  <a:rPr lang="en-US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com</a:t>
                </a:r>
                <a:endParaRPr lang="bg-BG" sz="105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6432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09800"/>
            <a:ext cx="5111750" cy="3916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62200"/>
            <a:ext cx="3008313" cy="3763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57200" y="152400"/>
            <a:ext cx="8255000" cy="6707833"/>
            <a:chOff x="457200" y="152400"/>
            <a:chExt cx="8255000" cy="6707833"/>
          </a:xfrm>
        </p:grpSpPr>
        <p:sp>
          <p:nvSpPr>
            <p:cNvPr id="16" name="Line 7"/>
            <p:cNvSpPr>
              <a:spLocks noChangeShapeType="1"/>
            </p:cNvSpPr>
            <p:nvPr userDrawn="1"/>
          </p:nvSpPr>
          <p:spPr bwMode="auto">
            <a:xfrm>
              <a:off x="457201" y="6358881"/>
              <a:ext cx="8229599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7" name="Rectangle 9"/>
            <p:cNvSpPr>
              <a:spLocks noChangeArrowheads="1"/>
            </p:cNvSpPr>
            <p:nvPr userDrawn="1"/>
          </p:nvSpPr>
          <p:spPr bwMode="auto">
            <a:xfrm>
              <a:off x="3643832" y="6398568"/>
              <a:ext cx="185634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www.primebg.com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457200" y="152400"/>
              <a:ext cx="8255000" cy="990600"/>
              <a:chOff x="457200" y="152400"/>
              <a:chExt cx="8255000" cy="990600"/>
            </a:xfrm>
          </p:grpSpPr>
          <p:pic>
            <p:nvPicPr>
              <p:cNvPr id="19" name="Picture 3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1" y="152400"/>
                <a:ext cx="6026234" cy="81449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Line 7"/>
              <p:cNvSpPr>
                <a:spLocks noChangeShapeType="1"/>
              </p:cNvSpPr>
              <p:nvPr userDrawn="1"/>
            </p:nvSpPr>
            <p:spPr bwMode="auto">
              <a:xfrm>
                <a:off x="457200" y="1143000"/>
                <a:ext cx="8229600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21" name="TextBox 20"/>
              <p:cNvSpPr txBox="1"/>
              <p:nvPr userDrawn="1"/>
            </p:nvSpPr>
            <p:spPr>
              <a:xfrm>
                <a:off x="5130800" y="162326"/>
                <a:ext cx="3581400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София 1202</a:t>
                </a:r>
                <a:endParaRPr lang="en-US" sz="105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ул. “Родопи” №68, ет. </a:t>
                </a:r>
                <a:r>
                  <a:rPr lang="bg-BG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3</a:t>
                </a:r>
                <a:endParaRPr lang="en-US" sz="105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тел.: +359 2/ </a:t>
                </a:r>
                <a:r>
                  <a:rPr lang="ru-RU" sz="100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943</a:t>
                </a: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 49 39</a:t>
                </a:r>
                <a:endParaRPr lang="en-US" sz="105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факс: +359 2/  </a:t>
                </a:r>
                <a:r>
                  <a:rPr lang="en-US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465 1493</a:t>
                </a: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50" kern="1200" dirty="0" err="1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vladislav</a:t>
                </a: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@</a:t>
                </a:r>
                <a:r>
                  <a:rPr lang="en-US" sz="1050" kern="1200" dirty="0" err="1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primebg</a:t>
                </a: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.</a:t>
                </a:r>
                <a:r>
                  <a:rPr lang="en-US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com</a:t>
                </a:r>
                <a:endParaRPr lang="bg-BG" sz="105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400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57200" y="152400"/>
            <a:ext cx="8255000" cy="6707833"/>
            <a:chOff x="457200" y="152400"/>
            <a:chExt cx="8255000" cy="6707833"/>
          </a:xfrm>
        </p:grpSpPr>
        <p:sp>
          <p:nvSpPr>
            <p:cNvPr id="9" name="Line 7"/>
            <p:cNvSpPr>
              <a:spLocks noChangeShapeType="1"/>
            </p:cNvSpPr>
            <p:nvPr userDrawn="1"/>
          </p:nvSpPr>
          <p:spPr bwMode="auto">
            <a:xfrm>
              <a:off x="457201" y="6358881"/>
              <a:ext cx="8229599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3643832" y="6398568"/>
              <a:ext cx="185634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www.primebg.com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10"/>
            <p:cNvGrpSpPr/>
            <p:nvPr userDrawn="1"/>
          </p:nvGrpSpPr>
          <p:grpSpPr>
            <a:xfrm>
              <a:off x="457200" y="152400"/>
              <a:ext cx="8255000" cy="990600"/>
              <a:chOff x="457200" y="152400"/>
              <a:chExt cx="8255000" cy="990600"/>
            </a:xfrm>
          </p:grpSpPr>
          <p:pic>
            <p:nvPicPr>
              <p:cNvPr id="12" name="Picture 3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1" y="152400"/>
                <a:ext cx="6026234" cy="81449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Line 7"/>
              <p:cNvSpPr>
                <a:spLocks noChangeShapeType="1"/>
              </p:cNvSpPr>
              <p:nvPr userDrawn="1"/>
            </p:nvSpPr>
            <p:spPr bwMode="auto">
              <a:xfrm>
                <a:off x="457200" y="1143000"/>
                <a:ext cx="8229600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4" name="TextBox 13"/>
              <p:cNvSpPr txBox="1"/>
              <p:nvPr userDrawn="1"/>
            </p:nvSpPr>
            <p:spPr>
              <a:xfrm>
                <a:off x="5130800" y="162326"/>
                <a:ext cx="3581400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София 1202</a:t>
                </a:r>
                <a:endParaRPr lang="en-US" sz="105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ул. “Родопи” №68, ет. </a:t>
                </a:r>
                <a:r>
                  <a:rPr lang="bg-BG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3</a:t>
                </a:r>
                <a:endParaRPr lang="en-US" sz="105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тел.: +359 2/ </a:t>
                </a:r>
                <a:r>
                  <a:rPr lang="ru-RU" sz="100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943</a:t>
                </a: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 49 39</a:t>
                </a:r>
                <a:endParaRPr lang="en-US" sz="105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факс: +359 2/  </a:t>
                </a:r>
                <a:r>
                  <a:rPr lang="en-US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465 1493</a:t>
                </a: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50" kern="1200" dirty="0" err="1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vladislav</a:t>
                </a: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@</a:t>
                </a:r>
                <a:r>
                  <a:rPr lang="en-US" sz="1050" kern="1200" dirty="0" err="1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primebg</a:t>
                </a: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.</a:t>
                </a:r>
                <a:r>
                  <a:rPr lang="en-US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com</a:t>
                </a:r>
                <a:endParaRPr lang="bg-BG" sz="105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6382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57200" y="152400"/>
            <a:ext cx="8255000" cy="6707833"/>
            <a:chOff x="457200" y="152400"/>
            <a:chExt cx="8255000" cy="6707833"/>
          </a:xfrm>
        </p:grpSpPr>
        <p:sp>
          <p:nvSpPr>
            <p:cNvPr id="8" name="Line 7"/>
            <p:cNvSpPr>
              <a:spLocks noChangeShapeType="1"/>
            </p:cNvSpPr>
            <p:nvPr userDrawn="1"/>
          </p:nvSpPr>
          <p:spPr bwMode="auto">
            <a:xfrm>
              <a:off x="457201" y="6358881"/>
              <a:ext cx="8229599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>
              <a:off x="3643832" y="6398568"/>
              <a:ext cx="185634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www.primebg.com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Group 9"/>
            <p:cNvGrpSpPr/>
            <p:nvPr userDrawn="1"/>
          </p:nvGrpSpPr>
          <p:grpSpPr>
            <a:xfrm>
              <a:off x="457200" y="152400"/>
              <a:ext cx="8255000" cy="990600"/>
              <a:chOff x="457200" y="152400"/>
              <a:chExt cx="8255000" cy="990600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1" y="152400"/>
                <a:ext cx="6026234" cy="81449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Line 7"/>
              <p:cNvSpPr>
                <a:spLocks noChangeShapeType="1"/>
              </p:cNvSpPr>
              <p:nvPr userDrawn="1"/>
            </p:nvSpPr>
            <p:spPr bwMode="auto">
              <a:xfrm>
                <a:off x="457200" y="1143000"/>
                <a:ext cx="8229600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3" name="TextBox 12"/>
              <p:cNvSpPr txBox="1"/>
              <p:nvPr userDrawn="1"/>
            </p:nvSpPr>
            <p:spPr>
              <a:xfrm>
                <a:off x="5130800" y="162326"/>
                <a:ext cx="3581400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София 1202</a:t>
                </a:r>
                <a:endParaRPr lang="en-US" sz="105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ул. “Родопи” №68, ет. </a:t>
                </a:r>
                <a:r>
                  <a:rPr lang="bg-BG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3</a:t>
                </a:r>
                <a:endParaRPr lang="en-US" sz="105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тел.: +359 2/ </a:t>
                </a:r>
                <a:r>
                  <a:rPr lang="ru-RU" sz="100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943</a:t>
                </a: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 49 39</a:t>
                </a:r>
                <a:endParaRPr lang="en-US" sz="105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факс: +359 2/  </a:t>
                </a:r>
                <a:r>
                  <a:rPr lang="en-US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465 1493</a:t>
                </a: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50" kern="1200" dirty="0" err="1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vladislav</a:t>
                </a: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@</a:t>
                </a:r>
                <a:r>
                  <a:rPr lang="en-US" sz="1050" kern="1200" dirty="0" err="1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primebg</a:t>
                </a:r>
                <a:r>
                  <a:rPr lang="ru-RU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.</a:t>
                </a:r>
                <a:r>
                  <a:rPr lang="en-US" sz="1050" kern="1200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rPr>
                  <a:t>com</a:t>
                </a:r>
                <a:endParaRPr lang="bg-BG" sz="1050" kern="1200" dirty="0" smtClean="0">
                  <a:solidFill>
                    <a:schemeClr val="tx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2543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468313" y="6381750"/>
            <a:ext cx="82073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970807" cy="1066800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  <p:sp>
        <p:nvSpPr>
          <p:cNvPr id="7" name="Rectangle 45"/>
          <p:cNvSpPr>
            <a:spLocks noChangeArrowheads="1"/>
          </p:cNvSpPr>
          <p:nvPr userDrawn="1"/>
        </p:nvSpPr>
        <p:spPr bwMode="auto">
          <a:xfrm>
            <a:off x="250825" y="3202196"/>
            <a:ext cx="86042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bg-BG" altLang="bg-BG" sz="4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bg-BG" altLang="bg-BG" sz="4400" b="1" u="sng" dirty="0">
                <a:latin typeface="+mj-lt"/>
              </a:rPr>
              <a:t>ПРАЙМ КОНСУЛТИНГ </a:t>
            </a:r>
            <a:r>
              <a:rPr lang="en-US" altLang="bg-BG" sz="4400" b="1" u="sng" dirty="0" smtClean="0">
                <a:latin typeface="+mj-lt"/>
              </a:rPr>
              <a:t>E</a:t>
            </a:r>
            <a:r>
              <a:rPr lang="bg-BG" altLang="bg-BG" sz="4400" b="1" u="sng" dirty="0" smtClean="0">
                <a:latin typeface="+mj-lt"/>
              </a:rPr>
              <a:t>ООД</a:t>
            </a:r>
            <a:endParaRPr lang="bg-BG" altLang="bg-BG" sz="4400" b="1" u="sng" dirty="0">
              <a:latin typeface="+mj-lt"/>
            </a:endParaRPr>
          </a:p>
          <a:p>
            <a:pPr algn="ctr" eaLnBrk="1" hangingPunct="1"/>
            <a:endParaRPr lang="bg-BG" altLang="bg-BG" sz="4400" b="1" dirty="0">
              <a:solidFill>
                <a:schemeClr val="tx2"/>
              </a:solidFill>
              <a:latin typeface="+mj-lt"/>
            </a:endParaRPr>
          </a:p>
          <a:p>
            <a:pPr algn="ctr" eaLnBrk="1" hangingPunct="1"/>
            <a:r>
              <a:rPr lang="bg-BG" altLang="bg-BG" sz="4400" b="1" dirty="0">
                <a:solidFill>
                  <a:schemeClr val="tx2"/>
                </a:solidFill>
                <a:latin typeface="+mj-lt"/>
              </a:rPr>
              <a:t>Правим го. За Вас.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1" r:id="rId2"/>
    <p:sldLayoutId id="2147483677" r:id="rId3"/>
    <p:sldLayoutId id="2147483662" r:id="rId4"/>
    <p:sldLayoutId id="2147483663" r:id="rId5"/>
    <p:sldLayoutId id="2147483664" r:id="rId6"/>
    <p:sldLayoutId id="2147483673" r:id="rId7"/>
    <p:sldLayoutId id="2147483674" r:id="rId8"/>
    <p:sldLayoutId id="2147483675" r:id="rId9"/>
    <p:sldLayoutId id="2147483676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vladislav@primebg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8077200" cy="297180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600" b="1" kern="1200" spc="-100" dirty="0" smtClean="0">
                <a:solidFill>
                  <a:schemeClr val="accent1">
                    <a:lumMod val="25000"/>
                  </a:schemeClr>
                </a:solidFill>
                <a:cs typeface="Times New Roman" pitchFamily="18" charset="0"/>
              </a:rPr>
              <a:t>АКТУАЛИЗИРАН </a:t>
            </a:r>
            <a:r>
              <a:rPr lang="ru-RU" sz="3600" b="1" kern="1200" spc="-100" dirty="0">
                <a:solidFill>
                  <a:schemeClr val="accent1">
                    <a:lumMod val="25000"/>
                  </a:schemeClr>
                </a:solidFill>
                <a:cs typeface="Times New Roman" pitchFamily="18" charset="0"/>
              </a:rPr>
              <a:t>ДОКУМЕНТ ЗА ИЗПЪЛНЕНИЕТО НА ОБЛАСТНАТА СТРАТЕГИЯ ЗА РЕГИОНАЛНО РАЗВИТИЕ НА ОБЛАСТ БЛАГОЕВГРАД </a:t>
            </a:r>
            <a:r>
              <a:rPr lang="ru-RU" sz="3600" b="1" kern="1200" spc="-100" dirty="0" smtClean="0">
                <a:solidFill>
                  <a:schemeClr val="accent1">
                    <a:lumMod val="25000"/>
                  </a:schemeClr>
                </a:solidFill>
                <a:cs typeface="Times New Roman" pitchFamily="18" charset="0"/>
              </a:rPr>
              <a:t>2018-2020</a:t>
            </a:r>
            <a:r>
              <a:rPr lang="bg-BG" sz="3600" b="1" kern="1200" spc="-100" dirty="0">
                <a:solidFill>
                  <a:schemeClr val="accent1">
                    <a:lumMod val="25000"/>
                  </a:schemeClr>
                </a:solidFill>
                <a:cs typeface="Times New Roman" pitchFamily="18" charset="0"/>
              </a:rPr>
              <a:t/>
            </a:r>
            <a:br>
              <a:rPr lang="bg-BG" sz="3600" b="1" kern="1200" spc="-100" dirty="0">
                <a:solidFill>
                  <a:schemeClr val="accent1">
                    <a:lumMod val="25000"/>
                  </a:schemeClr>
                </a:solidFill>
                <a:cs typeface="Times New Roman" pitchFamily="18" charset="0"/>
              </a:rPr>
            </a:br>
            <a:endParaRPr lang="bg-BG" sz="3600" b="1" kern="1200" spc="-100" dirty="0">
              <a:solidFill>
                <a:schemeClr val="accent1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5682734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400" i="1" dirty="0">
                <a:latin typeface="+mj-lt"/>
              </a:rPr>
              <a:t>Изготвил: Прайм Консултинг ЕООД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2088"/>
            <a:ext cx="4516437" cy="60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82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662268" cy="106680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chemeClr val="accent1">
                    <a:lumMod val="25000"/>
                  </a:schemeClr>
                </a:solidFill>
              </a:rPr>
              <a:t>ТЕРИТОРИАЛЕН </a:t>
            </a:r>
            <a:r>
              <a:rPr lang="ru-RU" sz="2800" dirty="0">
                <a:solidFill>
                  <a:schemeClr val="accent1">
                    <a:lumMod val="25000"/>
                  </a:schemeClr>
                </a:solidFill>
              </a:rPr>
              <a:t>ОБХВАТ НА РАЙОНИТЕ ЗА ЦЕЛЕНАСОЧЕНА ПОДКРЕПА</a:t>
            </a:r>
            <a:endParaRPr lang="bg-BG" sz="28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1466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444934" y="6477000"/>
            <a:ext cx="8229599" cy="0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0076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102" y="228600"/>
            <a:ext cx="8467298" cy="83820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chemeClr val="accent1">
                    <a:lumMod val="25000"/>
                  </a:schemeClr>
                </a:solidFill>
              </a:rPr>
              <a:t>КРИТЕРИИ </a:t>
            </a:r>
            <a:r>
              <a:rPr lang="ru-RU" sz="2800" dirty="0">
                <a:solidFill>
                  <a:schemeClr val="accent1">
                    <a:lumMod val="25000"/>
                  </a:schemeClr>
                </a:solidFill>
              </a:rPr>
              <a:t>ЗА ОЦЕНКА НА ИЗПЪЛНЕНИЕТО НА СТРАТЕГИЯТА</a:t>
            </a:r>
            <a:endParaRPr lang="bg-BG" sz="28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1" y="1981200"/>
            <a:ext cx="8381999" cy="4038600"/>
          </a:xfrm>
        </p:spPr>
        <p:txBody>
          <a:bodyPr/>
          <a:lstStyle/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Осигурено е съответствие </a:t>
            </a:r>
            <a:r>
              <a:rPr lang="ru-RU" sz="2400" dirty="0">
                <a:latin typeface="+mj-lt"/>
              </a:rPr>
              <a:t>между критериите за оценка и приоритети и </a:t>
            </a:r>
            <a:r>
              <a:rPr lang="ru-RU" sz="2400" dirty="0" smtClean="0">
                <a:latin typeface="+mj-lt"/>
              </a:rPr>
              <a:t>мерки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Дефинирани са базови и целеви стойност на индикаторите 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Посочен е основния източник на информация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Намален е броя на индикаторите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sz="2400" dirty="0" smtClean="0">
              <a:latin typeface="+mj-lt"/>
            </a:endParaRP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sz="2400" dirty="0" smtClean="0">
              <a:latin typeface="+mj-lt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457201" y="6358881"/>
            <a:ext cx="8229599" cy="0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5709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25775"/>
            <a:ext cx="7772400" cy="1089025"/>
          </a:xfrm>
        </p:spPr>
        <p:txBody>
          <a:bodyPr/>
          <a:lstStyle/>
          <a:p>
            <a:r>
              <a:rPr lang="bg-BG" dirty="0" smtClean="0"/>
              <a:t>Благодаря за вниманието</a:t>
            </a:r>
            <a:r>
              <a:rPr lang="en-US" dirty="0" smtClean="0"/>
              <a:t> !</a:t>
            </a:r>
            <a:endParaRPr lang="bg-BG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52400"/>
            <a:ext cx="6026234" cy="81449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19048" y="44958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kern="1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София 1202</a:t>
            </a:r>
            <a:endParaRPr lang="en-US" i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1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ул. “Родопи” №68, ет. </a:t>
            </a:r>
            <a:r>
              <a:rPr lang="bg-BG" i="1" kern="1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lang="en-US" i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kern="1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тел.: +</a:t>
            </a:r>
            <a:r>
              <a:rPr lang="ru-RU" i="1" kern="1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359</a:t>
            </a:r>
            <a:r>
              <a:rPr lang="en-US" i="1" kern="120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0887 905 205</a:t>
            </a:r>
            <a:endParaRPr lang="en-US" i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kern="12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vladislav</a:t>
            </a:r>
            <a:r>
              <a:rPr lang="ru-RU" i="1" kern="1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@</a:t>
            </a:r>
            <a:r>
              <a:rPr lang="en-US" i="1" kern="12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primebg</a:t>
            </a:r>
            <a:r>
              <a:rPr lang="ru-RU" i="1" kern="1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.</a:t>
            </a:r>
            <a:r>
              <a:rPr lang="en-US" i="1" kern="1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com</a:t>
            </a:r>
            <a:endParaRPr lang="bg-BG" i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www.primebg.com</a:t>
            </a:r>
            <a:endParaRPr lang="bg-BG" i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8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119"/>
            <a:ext cx="8991600" cy="121920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bg-BG" sz="3200" dirty="0" smtClean="0">
                <a:solidFill>
                  <a:schemeClr val="accent1">
                    <a:lumMod val="25000"/>
                  </a:schemeClr>
                </a:solidFill>
              </a:rPr>
              <a:t>Причини за актуализация на стратегическия документ</a:t>
            </a:r>
            <a:endParaRPr lang="bg-BG" sz="32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599"/>
            <a:ext cx="8686800" cy="4987281"/>
          </a:xfrm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ru-RU" sz="2000" dirty="0" smtClean="0">
                <a:latin typeface="+mj-lt"/>
              </a:rPr>
              <a:t>Промени </a:t>
            </a:r>
            <a:r>
              <a:rPr lang="ru-RU" sz="2000" dirty="0">
                <a:latin typeface="+mj-lt"/>
              </a:rPr>
              <a:t>в секторни стратегии и програми, влияещи върху изпълнението на областната </a:t>
            </a:r>
            <a:r>
              <a:rPr lang="ru-RU" sz="2000" dirty="0" smtClean="0">
                <a:latin typeface="+mj-lt"/>
              </a:rPr>
              <a:t>стратегия - осигуряване </a:t>
            </a:r>
            <a:r>
              <a:rPr lang="ru-RU" sz="2000" dirty="0">
                <a:latin typeface="+mj-lt"/>
              </a:rPr>
              <a:t>на съответствие с промените в националните секторни </a:t>
            </a:r>
            <a:r>
              <a:rPr lang="ru-RU" sz="2000" dirty="0" smtClean="0">
                <a:latin typeface="+mj-lt"/>
              </a:rPr>
              <a:t>политики;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ru-RU" sz="2000" dirty="0" smtClean="0">
                <a:latin typeface="+mj-lt"/>
              </a:rPr>
              <a:t>Промени в </a:t>
            </a:r>
            <a:r>
              <a:rPr lang="ru-RU" sz="2000" dirty="0">
                <a:latin typeface="+mj-lt"/>
              </a:rPr>
              <a:t>свързаното национално законодателство или в законодателството на </a:t>
            </a:r>
            <a:r>
              <a:rPr lang="ru-RU" sz="2000" dirty="0" smtClean="0">
                <a:latin typeface="+mj-lt"/>
              </a:rPr>
              <a:t>ЕС;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ru-RU" sz="2000" dirty="0" smtClean="0">
                <a:latin typeface="+mj-lt"/>
              </a:rPr>
              <a:t>Промени в </a:t>
            </a:r>
            <a:r>
              <a:rPr lang="ru-RU" sz="2000" dirty="0">
                <a:latin typeface="+mj-lt"/>
              </a:rPr>
              <a:t>териториалния обхват на районите за целенасочена подкрепа</a:t>
            </a:r>
            <a:r>
              <a:rPr lang="ru-RU" sz="2000" dirty="0" smtClean="0">
                <a:latin typeface="+mj-lt"/>
              </a:rPr>
              <a:t>.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2000" dirty="0" smtClean="0">
                <a:latin typeface="+mj-lt"/>
              </a:rPr>
              <a:t>Резултати от междинната оценка:</a:t>
            </a:r>
          </a:p>
          <a:p>
            <a:pPr marL="742950" lvl="1" indent="-28575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/>
              <a:t>О</a:t>
            </a:r>
            <a:r>
              <a:rPr lang="ru-RU" sz="2000" dirty="0" smtClean="0"/>
              <a:t>сигуряване </a:t>
            </a:r>
            <a:r>
              <a:rPr lang="ru-RU" sz="2000" dirty="0"/>
              <a:t>на </a:t>
            </a:r>
            <a:r>
              <a:rPr lang="ru-RU" sz="2000" dirty="0" smtClean="0"/>
              <a:t>вътрешната </a:t>
            </a:r>
            <a:r>
              <a:rPr lang="ru-RU" sz="2000" dirty="0"/>
              <a:t>съгласуваност между приоритетите и </a:t>
            </a:r>
            <a:r>
              <a:rPr lang="ru-RU" sz="2000" dirty="0" smtClean="0"/>
              <a:t>мерки;</a:t>
            </a:r>
          </a:p>
          <a:p>
            <a:pPr marL="742950" lvl="1" indent="-28575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/>
              <a:t>Осигуряване </a:t>
            </a:r>
            <a:r>
              <a:rPr lang="ru-RU" sz="2000" dirty="0"/>
              <a:t>на съответствие между критериите за оценка и приоритети и мерки и определяне на базови и целеви стойности на индикатори за наблюдение и оценка.</a:t>
            </a:r>
          </a:p>
          <a:p>
            <a:pPr algn="l"/>
            <a:endParaRPr lang="bg-BG" sz="2000" dirty="0">
              <a:latin typeface="+mj-lt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457201" y="6358881"/>
            <a:ext cx="8229599" cy="0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501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76200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3200" dirty="0" smtClean="0">
                <a:solidFill>
                  <a:schemeClr val="accent1">
                    <a:lumMod val="25000"/>
                  </a:schemeClr>
                </a:solidFill>
              </a:rPr>
              <a:t>Обхват на </a:t>
            </a:r>
            <a:r>
              <a:rPr lang="bg-BG" sz="3200" dirty="0">
                <a:solidFill>
                  <a:schemeClr val="accent1">
                    <a:lumMod val="25000"/>
                  </a:schemeClr>
                </a:solidFill>
                <a:ea typeface="Arial"/>
              </a:rPr>
              <a:t>Актуализираният документ </a:t>
            </a:r>
            <a:endParaRPr lang="bg-BG" sz="32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534400" cy="4800600"/>
          </a:xfrm>
        </p:spPr>
        <p:txBody>
          <a:bodyPr/>
          <a:lstStyle/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Цели </a:t>
            </a:r>
            <a:r>
              <a:rPr lang="ru-RU" sz="2000" dirty="0">
                <a:latin typeface="+mj-lt"/>
              </a:rPr>
              <a:t>и приоритети за развитие на област Благоевград за периода 2014-2020;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Обща </a:t>
            </a:r>
            <a:r>
              <a:rPr lang="ru-RU" sz="2000" dirty="0">
                <a:latin typeface="+mj-lt"/>
              </a:rPr>
              <a:t>оценка на необходимите ресурси за постигане на целите на стратегията;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Териториален </a:t>
            </a:r>
            <a:r>
              <a:rPr lang="ru-RU" sz="2000" dirty="0">
                <a:latin typeface="+mj-lt"/>
              </a:rPr>
              <a:t>обхват на районите за целенасочена подкрепа;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Критерии </a:t>
            </a:r>
            <a:r>
              <a:rPr lang="ru-RU" sz="2000" dirty="0">
                <a:latin typeface="+mj-lt"/>
              </a:rPr>
              <a:t>за оценка на изпълнението на стратегията</a:t>
            </a:r>
            <a:r>
              <a:rPr lang="ru-RU" sz="2000" dirty="0" smtClean="0">
                <a:latin typeface="+mj-lt"/>
              </a:rPr>
              <a:t>.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С </a:t>
            </a:r>
            <a:r>
              <a:rPr lang="ru-RU" sz="2000" dirty="0">
                <a:latin typeface="+mj-lt"/>
              </a:rPr>
              <a:t>оглед на промените в ЗРР от 2016 г., в Областната стратегия за регионално развитие на област Благоевград са включени две нови части: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Мерки </a:t>
            </a:r>
            <a:r>
              <a:rPr lang="ru-RU" sz="2000" dirty="0">
                <a:latin typeface="+mj-lt"/>
              </a:rPr>
              <a:t>и средства за реализация на дейности в районите за целенасочена </a:t>
            </a:r>
            <a:r>
              <a:rPr lang="ru-RU" sz="2000" dirty="0" smtClean="0">
                <a:latin typeface="+mj-lt"/>
              </a:rPr>
              <a:t>подкрепа;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Насоки </a:t>
            </a:r>
            <a:r>
              <a:rPr lang="ru-RU" sz="2000" dirty="0">
                <a:latin typeface="+mj-lt"/>
              </a:rPr>
              <a:t>и мерки за развитие на териториалното сътрудничество.</a:t>
            </a:r>
          </a:p>
          <a:p>
            <a:endParaRPr lang="ru-RU" sz="1800" dirty="0"/>
          </a:p>
          <a:p>
            <a:endParaRPr lang="bg-BG" sz="1800" dirty="0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457201" y="6358881"/>
            <a:ext cx="8229599" cy="0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924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8610600" cy="4876800"/>
          </a:xfrm>
        </p:spPr>
        <p:txBody>
          <a:bodyPr/>
          <a:lstStyle/>
          <a:p>
            <a:pPr marL="342900" indent="-342900" algn="just">
              <a:buAutoNum type="arabicPeriod"/>
            </a:pPr>
            <a:r>
              <a:rPr lang="ru-RU" sz="1800" dirty="0" smtClean="0">
                <a:latin typeface="+mj-lt"/>
              </a:rPr>
              <a:t>Осигурено е съответствие на Мярка </a:t>
            </a:r>
            <a:r>
              <a:rPr lang="ru-RU" sz="1800" dirty="0">
                <a:latin typeface="+mj-lt"/>
              </a:rPr>
              <a:t>1.1. „Създаване на устойчива, качествена и привлекателна среда развитие на </a:t>
            </a:r>
            <a:r>
              <a:rPr lang="ru-RU" sz="1800" dirty="0" smtClean="0">
                <a:latin typeface="+mj-lt"/>
              </a:rPr>
              <a:t>бизнеса“ със </a:t>
            </a:r>
            <a:r>
              <a:rPr lang="ru-RU" sz="1800" dirty="0">
                <a:latin typeface="+mj-lt"/>
              </a:rPr>
              <a:t>„Стратегията за развитие на електронното управление в Р. </a:t>
            </a:r>
            <a:r>
              <a:rPr lang="ru-RU" sz="1800" dirty="0">
                <a:latin typeface="+mj-lt"/>
              </a:rPr>
              <a:t>България</a:t>
            </a:r>
            <a:r>
              <a:rPr lang="ru-RU" sz="1800" dirty="0" smtClean="0">
                <a:latin typeface="+mj-lt"/>
              </a:rPr>
              <a:t>“;</a:t>
            </a:r>
          </a:p>
          <a:p>
            <a:pPr marL="342900" indent="-342900" algn="just">
              <a:buAutoNum type="arabicPeriod"/>
            </a:pPr>
            <a:r>
              <a:rPr lang="ru-RU" sz="1800" dirty="0">
                <a:latin typeface="+mj-lt"/>
              </a:rPr>
              <a:t>Допълнен е обхвата мярка 1.3. „Стимулиране прилагането на съвременни технологии и иновации“ в съответствие „Иновационните стратегии за интелигентна специализация“;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latin typeface="+mj-lt"/>
              </a:rPr>
              <a:t>Мярка 1.4 </a:t>
            </a:r>
            <a:r>
              <a:rPr lang="ru-RU" sz="1800" dirty="0">
                <a:latin typeface="+mj-lt"/>
              </a:rPr>
              <a:t>и </a:t>
            </a:r>
            <a:r>
              <a:rPr lang="ru-RU" sz="1800" dirty="0" smtClean="0">
                <a:latin typeface="+mj-lt"/>
              </a:rPr>
              <a:t>1.5 </a:t>
            </a:r>
            <a:r>
              <a:rPr lang="ru-RU" sz="1800" dirty="0">
                <a:latin typeface="+mj-lt"/>
              </a:rPr>
              <a:t>са обединени в една мярка, насочена към развитие на горското и селско стопанство и диверсификация на икономиката на селските </a:t>
            </a:r>
            <a:r>
              <a:rPr lang="ru-RU" sz="1800" dirty="0" smtClean="0">
                <a:latin typeface="+mj-lt"/>
              </a:rPr>
              <a:t>райони.</a:t>
            </a:r>
          </a:p>
          <a:p>
            <a:pPr marL="342900" indent="-342900" algn="just">
              <a:buAutoNum type="arabicPeriod"/>
            </a:pPr>
            <a:r>
              <a:rPr lang="ru-RU" sz="1800" dirty="0">
                <a:latin typeface="+mj-lt"/>
              </a:rPr>
              <a:t>От обхвата на мярка „Осигуряване на техническа и инженерна инфраструктура“ отпадат задачите свързани с енергийната ефективност и административните услуги, тъй като те са функционално свързани с мярка 1.1 и мярка 1.7;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latin typeface="+mj-lt"/>
              </a:rPr>
              <a:t>От </a:t>
            </a:r>
            <a:r>
              <a:rPr lang="ru-RU" sz="1800" dirty="0">
                <a:latin typeface="+mj-lt"/>
              </a:rPr>
              <a:t>приоритета отпада мярка 1.9 „Подпомагане развитие на младежта и тяхната пазарна реализация“, тъй като е функционално свързан с част от мярка 2.1 към Приоритет </a:t>
            </a:r>
            <a:r>
              <a:rPr lang="ru-RU" sz="1800" dirty="0" smtClean="0">
                <a:latin typeface="+mj-lt"/>
              </a:rPr>
              <a:t>2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457201" y="6358881"/>
            <a:ext cx="8229599" cy="0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6" name="Text Box 6"/>
          <p:cNvSpPr>
            <a:spLocks noChangeArrowheads="1"/>
          </p:cNvSpPr>
          <p:nvPr/>
        </p:nvSpPr>
        <p:spPr bwMode="auto">
          <a:xfrm>
            <a:off x="152400" y="123966"/>
            <a:ext cx="8686800" cy="1400033"/>
          </a:xfrm>
          <a:prstGeom prst="roundRect">
            <a:avLst>
              <a:gd name="adj" fmla="val 16667"/>
            </a:avLst>
          </a:prstGeom>
          <a:solidFill>
            <a:srgbClr val="20586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pitchFamily="34" charset="0"/>
              </a:rPr>
              <a:t>Стратегическа цел 1. „Развитие на конкурентоспособна и съвременна икономика базирана на знанието и съвременните технологии, традициите и наличните ресурси“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pitchFamily="34" charset="0"/>
              </a:rPr>
              <a:t>Приоритет 1. „Стимулиране на икономическото развитие“</a:t>
            </a:r>
            <a:endParaRPr kumimoji="0" lang="bg-BG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6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458200" cy="4800600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+mj-lt"/>
              </a:rPr>
              <a:t>В </a:t>
            </a:r>
            <a:r>
              <a:rPr lang="ru-RU" sz="1600" dirty="0">
                <a:latin typeface="+mj-lt"/>
              </a:rPr>
              <a:t>обхвата на мярка 2.1 „Подобряване качеството на живот чрез развитие на човешкия потенциал“ е включена мярка 1.9 „Подпомагане развитие на младежта и тяхната пазарна реализация“;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+mj-lt"/>
              </a:rPr>
              <a:t>Предeфиниране </a:t>
            </a:r>
            <a:r>
              <a:rPr lang="ru-RU" sz="1600" dirty="0">
                <a:latin typeface="+mj-lt"/>
              </a:rPr>
              <a:t>на мярка 2.3 "Подобряване и диверсификация на институционална среда за предоставяне на социални услуги", като към нея е включена мярка 2.2. "Осигуряване на техническа и инженерна инфраструктура за предоставяне на социални услуги". Промяната е продиктувана от логическата обвързаност между двете мерки. Новото наименование на </a:t>
            </a:r>
            <a:r>
              <a:rPr lang="ru-RU" sz="1600" dirty="0" smtClean="0">
                <a:latin typeface="+mj-lt"/>
              </a:rPr>
              <a:t>мярка 2.2 </a:t>
            </a:r>
            <a:r>
              <a:rPr lang="ru-RU" sz="1600" dirty="0">
                <a:latin typeface="+mj-lt"/>
              </a:rPr>
              <a:t>е „Подобряване и развитие на социалните услуги и образователната система“;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+mj-lt"/>
              </a:rPr>
              <a:t>Отпадане </a:t>
            </a:r>
            <a:r>
              <a:rPr lang="ru-RU" sz="1600" dirty="0">
                <a:latin typeface="+mj-lt"/>
              </a:rPr>
              <a:t>на мярка 2.4 "Повишаване качеството на обществена и административна среда", тъй като обхвата на мярката дублира задачи попадащи в рамките на Мярка 1.1. "Създаване на устойчива, качествена и привлекателна среда развитие на бизнеса" и Мярка 1.6. "Развитие на сектор Енергетика";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+mj-lt"/>
              </a:rPr>
              <a:t>Мярка </a:t>
            </a:r>
            <a:r>
              <a:rPr lang="ru-RU" sz="1600" dirty="0">
                <a:latin typeface="+mj-lt"/>
              </a:rPr>
              <a:t>2.5 „Опазване и развитие на природното, културно и историческо наследство“ и мярка 2.6 „Екологично развитие и биоразнообразие“ са обединени в обща мярка 2.3 "Опазване и възстановяване на околната среда и съхраняване на културното и историческото наследство", тъй като имат сходен обхват в частта опазвана на околната среда.</a:t>
            </a:r>
          </a:p>
          <a:p>
            <a:pPr marL="342900" indent="-342900" algn="just">
              <a:buFont typeface="+mj-lt"/>
              <a:buAutoNum type="arabicPeriod"/>
            </a:pPr>
            <a:endParaRPr lang="bg-BG" sz="1600" dirty="0">
              <a:latin typeface="+mj-lt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457201" y="6358881"/>
            <a:ext cx="8229599" cy="0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6" name="Rounded Rectangle 2"/>
          <p:cNvSpPr>
            <a:spLocks noChangeArrowheads="1"/>
          </p:cNvSpPr>
          <p:nvPr/>
        </p:nvSpPr>
        <p:spPr bwMode="auto">
          <a:xfrm>
            <a:off x="96672" y="152400"/>
            <a:ext cx="8971128" cy="1219199"/>
          </a:xfrm>
          <a:prstGeom prst="roundRect">
            <a:avLst>
              <a:gd name="adj" fmla="val 16667"/>
            </a:avLst>
          </a:prstGeom>
          <a:solidFill>
            <a:srgbClr val="974706"/>
          </a:solidFill>
          <a:ln w="25400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pitchFamily="34" charset="0"/>
              </a:rPr>
              <a:t>Стратегическа цел 2. "Цялостно повишаване качеството на живот на населението в област Благоевград"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pitchFamily="34" charset="0"/>
              </a:rPr>
              <a:t>Приоритет 2. "Подобряване качеството на живот в област Благоевград"</a:t>
            </a:r>
          </a:p>
        </p:txBody>
      </p:sp>
    </p:spTree>
    <p:extLst>
      <p:ext uri="{BB962C8B-B14F-4D97-AF65-F5344CB8AC3E}">
        <p14:creationId xmlns:p14="http://schemas.microsoft.com/office/powerpoint/2010/main" val="8230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828800"/>
            <a:ext cx="8763000" cy="4419600"/>
          </a:xfrm>
        </p:spPr>
        <p:txBody>
          <a:bodyPr/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latin typeface="+mj-lt"/>
              </a:rPr>
              <a:t>Промените касаят осигуряване на съответствие със  Стратегия за устойчиво развитие на туризма в България 2014-2030. Допълненият обхват на двете мерки по Приоритет 3, е както следва:</a:t>
            </a:r>
          </a:p>
          <a:p>
            <a:pPr marL="285750" indent="-28575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dirty="0" smtClean="0">
                <a:latin typeface="+mj-lt"/>
              </a:rPr>
              <a:t>Мярка </a:t>
            </a:r>
            <a:r>
              <a:rPr lang="ru-RU" sz="1800" dirty="0">
                <a:latin typeface="+mj-lt"/>
              </a:rPr>
              <a:t>3.1. „Реализиране на съвместна стратегическа и инвестиционна програма за изграждане и развитие на туристически обекти в областта</a:t>
            </a:r>
            <a:r>
              <a:rPr lang="ru-RU" sz="1800" dirty="0" smtClean="0">
                <a:latin typeface="+mj-lt"/>
              </a:rPr>
              <a:t>“ – включени са дейности за стимулиране </a:t>
            </a:r>
            <a:r>
              <a:rPr lang="ru-RU" sz="1800" dirty="0">
                <a:latin typeface="+mj-lt"/>
              </a:rPr>
              <a:t>на партньорството и сътрудничеството между публичните власти и представителите на туристическата индустрия за реализиране на съвместни инициативи в областта на </a:t>
            </a:r>
            <a:r>
              <a:rPr lang="ru-RU" sz="1800" dirty="0" smtClean="0">
                <a:latin typeface="+mj-lt"/>
              </a:rPr>
              <a:t>туризма;</a:t>
            </a:r>
            <a:endParaRPr lang="ru-RU" sz="1800" dirty="0">
              <a:latin typeface="+mj-lt"/>
            </a:endParaRPr>
          </a:p>
          <a:p>
            <a:pPr marL="285750" indent="-28575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dirty="0">
                <a:latin typeface="+mj-lt"/>
              </a:rPr>
              <a:t>Мярка 3.2. „Създаване и развитие на диверсифициран туристически продукт в областта</a:t>
            </a:r>
            <a:r>
              <a:rPr lang="ru-RU" sz="1800" dirty="0" smtClean="0">
                <a:latin typeface="+mj-lt"/>
              </a:rPr>
              <a:t>“  - включени са дейности за осигуряване </a:t>
            </a:r>
            <a:r>
              <a:rPr lang="ru-RU" sz="1800" dirty="0">
                <a:latin typeface="+mj-lt"/>
              </a:rPr>
              <a:t>на безопасност и сигурност на потребителите на туристически услуги.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bg-BG" sz="1800" dirty="0">
              <a:latin typeface="+mj-lt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457201" y="6358881"/>
            <a:ext cx="8229599" cy="0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6" name="Rounded Rectangle 1"/>
          <p:cNvSpPr>
            <a:spLocks noChangeArrowheads="1"/>
          </p:cNvSpPr>
          <p:nvPr/>
        </p:nvSpPr>
        <p:spPr bwMode="auto">
          <a:xfrm>
            <a:off x="152400" y="152400"/>
            <a:ext cx="8839200" cy="1371600"/>
          </a:xfrm>
          <a:prstGeom prst="roundRect">
            <a:avLst>
              <a:gd name="adj" fmla="val 16667"/>
            </a:avLst>
          </a:prstGeom>
          <a:solidFill>
            <a:srgbClr val="3F3151"/>
          </a:solidFill>
          <a:ln w="25400">
            <a:solidFill>
              <a:srgbClr val="3F315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pitchFamily="34" charset="0"/>
              </a:rPr>
              <a:t>Стратегическа цел 3. "Развитие на туризма, като стратегически отрасъл за областта, при използване на наличните природни, културни, исторически и други ресурси"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pitchFamily="34" charset="0"/>
              </a:rPr>
              <a:t>Приоритет 3. "Развитие на туризма"	</a:t>
            </a:r>
            <a:endParaRPr kumimoji="0" lang="bg-BG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6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828800"/>
            <a:ext cx="8763000" cy="5029200"/>
          </a:xfrm>
        </p:spPr>
        <p:txBody>
          <a:bodyPr/>
          <a:lstStyle/>
          <a:p>
            <a:pPr algn="just"/>
            <a:endParaRPr lang="ru-RU" sz="1800" dirty="0" smtClean="0">
              <a:latin typeface="+mj-lt"/>
            </a:endParaRPr>
          </a:p>
          <a:p>
            <a:pPr algn="just"/>
            <a:endParaRPr lang="ru-RU" sz="1800" dirty="0" smtClean="0">
              <a:latin typeface="+mj-lt"/>
            </a:endParaRPr>
          </a:p>
          <a:p>
            <a:pPr algn="just"/>
            <a:r>
              <a:rPr lang="ru-RU" sz="1800" dirty="0" smtClean="0">
                <a:latin typeface="+mj-lt"/>
              </a:rPr>
              <a:t>Разширен е обхвата </a:t>
            </a:r>
            <a:r>
              <a:rPr lang="ru-RU" sz="1800" dirty="0">
                <a:latin typeface="+mj-lt"/>
              </a:rPr>
              <a:t>на Мярка 5.3. „Координация при усвояване на средствата от ЕС, на регионално и местно равнище</a:t>
            </a:r>
            <a:r>
              <a:rPr lang="ru-RU" sz="1800" dirty="0" smtClean="0">
                <a:latin typeface="+mj-lt"/>
              </a:rPr>
              <a:t>“ за осигуряване </a:t>
            </a:r>
            <a:r>
              <a:rPr lang="ru-RU" sz="1800" dirty="0">
                <a:latin typeface="+mj-lt"/>
              </a:rPr>
              <a:t>на съответствие със Стратегията за развитие на държавната администрация 2014-2020 </a:t>
            </a:r>
            <a:r>
              <a:rPr lang="ru-RU" sz="1800" dirty="0" smtClean="0">
                <a:latin typeface="+mj-lt"/>
              </a:rPr>
              <a:t>г.</a:t>
            </a:r>
          </a:p>
          <a:p>
            <a:pPr algn="just"/>
            <a:endParaRPr lang="ru-RU" sz="1800" dirty="0" smtClean="0">
              <a:latin typeface="+mj-lt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800" dirty="0" smtClean="0">
                <a:latin typeface="+mj-lt"/>
              </a:rPr>
              <a:t>Включени са дейности за  подобряване </a:t>
            </a:r>
            <a:r>
              <a:rPr lang="ru-RU" sz="1800" dirty="0">
                <a:latin typeface="+mj-lt"/>
              </a:rPr>
              <a:t>на професионалните компетенции на служителите на националните и местни администрации на територията на област Благоевград. </a:t>
            </a:r>
          </a:p>
          <a:p>
            <a:pPr algn="just"/>
            <a:endParaRPr lang="bg-BG" sz="1800" dirty="0">
              <a:latin typeface="+mj-lt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457201" y="6358881"/>
            <a:ext cx="8229599" cy="0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7" name="Rounded Rectangle 8"/>
          <p:cNvSpPr>
            <a:spLocks noChangeArrowheads="1"/>
          </p:cNvSpPr>
          <p:nvPr/>
        </p:nvSpPr>
        <p:spPr bwMode="auto">
          <a:xfrm>
            <a:off x="152400" y="65087"/>
            <a:ext cx="8763000" cy="1535113"/>
          </a:xfrm>
          <a:prstGeom prst="roundRect">
            <a:avLst>
              <a:gd name="adj" fmla="val 16667"/>
            </a:avLst>
          </a:prstGeom>
          <a:solidFill>
            <a:srgbClr val="460600"/>
          </a:solidFill>
          <a:ln w="25400">
            <a:solidFill>
              <a:srgbClr val="4606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pitchFamily="34" charset="0"/>
              </a:rPr>
              <a:t>Стратегическа цел 5. „Подобряване качеството на взаимодействие между администрацията, бизнеса и гражданското общество, с цел постигане на по-добри резултати в областите на интервенция“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pitchFamily="34" charset="0"/>
              </a:rPr>
              <a:t>Приоритет 5. „Координирано правене на политики“</a:t>
            </a:r>
            <a:endParaRPr kumimoji="0" lang="bg-BG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47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10600" cy="1470025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chemeClr val="accent1">
                    <a:lumMod val="25000"/>
                  </a:schemeClr>
                </a:solidFill>
              </a:rPr>
              <a:t>ОБЩА </a:t>
            </a:r>
            <a:r>
              <a:rPr lang="ru-RU" sz="2800" dirty="0">
                <a:solidFill>
                  <a:schemeClr val="accent1">
                    <a:lumMod val="25000"/>
                  </a:schemeClr>
                </a:solidFill>
              </a:rPr>
              <a:t>ОЦЕНКА НА НЕОБХОДИМИТЕ РЕСУРСИ ЗА ПОСТИГАНЕ НА ЦЕЛИТЕ НА СТРАТЕГИЯТА</a:t>
            </a:r>
            <a:endParaRPr lang="bg-BG" sz="28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457201" y="6358881"/>
            <a:ext cx="8229599" cy="0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" y="1266825"/>
            <a:ext cx="8979090" cy="509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8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aster slide">
  <a:themeElements>
    <a:clrScheme name="1_Master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aster slide">
      <a:majorFont>
        <a:latin typeface="Arial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1_Master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Мастър слайд</Template>
  <TotalTime>313</TotalTime>
  <Words>930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1_Master slide</vt:lpstr>
      <vt:lpstr>АКТУАЛИЗИРАН ДОКУМЕНТ ЗА ИЗПЪЛНЕНИЕТО НА ОБЛАСТНАТА СТРАТЕГИЯ ЗА РЕГИОНАЛНО РАЗВИТИЕ НА ОБЛАСТ БЛАГОЕВГРАД 2018-2020 </vt:lpstr>
      <vt:lpstr>Причини за актуализация на стратегическия документ</vt:lpstr>
      <vt:lpstr>Обхват на Актуализираният документ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ОБЩА ОЦЕНКА НА НЕОБХОДИМИТЕ РЕСУРСИ ЗА ПОСТИГАНЕ НА ЦЕЛИТЕ НА СТРАТЕГИЯТА</vt:lpstr>
      <vt:lpstr>ТЕРИТОРИАЛЕН ОБХВАТ НА РАЙОНИТЕ ЗА ЦЕЛЕНАСОЧЕНА ПОДКРЕПА</vt:lpstr>
      <vt:lpstr>КРИТЕРИИ ЗА ОЦЕНКА НА ИЗПЪЛНЕНИЕТО НА СТРАТЕГИЯТА</vt:lpstr>
      <vt:lpstr>Благодаря за вниманието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39</cp:revision>
  <cp:lastPrinted>2018-03-13T11:51:27Z</cp:lastPrinted>
  <dcterms:created xsi:type="dcterms:W3CDTF">2006-08-16T00:00:00Z</dcterms:created>
  <dcterms:modified xsi:type="dcterms:W3CDTF">2018-03-13T11:55:02Z</dcterms:modified>
</cp:coreProperties>
</file>