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87" r:id="rId4"/>
    <p:sldId id="269" r:id="rId5"/>
    <p:sldId id="289" r:id="rId6"/>
    <p:sldId id="282" r:id="rId7"/>
    <p:sldId id="263" r:id="rId8"/>
    <p:sldId id="286" r:id="rId9"/>
    <p:sldId id="288" r:id="rId10"/>
    <p:sldId id="272" r:id="rId11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84"/>
    <a:srgbClr val="000000"/>
    <a:srgbClr val="FF6600"/>
    <a:srgbClr val="EF3136"/>
    <a:srgbClr val="FF9933"/>
    <a:srgbClr val="F9F9F9"/>
    <a:srgbClr val="FF5050"/>
    <a:srgbClr val="EFCBC7"/>
    <a:srgbClr val="FF9999"/>
    <a:srgbClr val="E3F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994" autoAdjust="0"/>
  </p:normalViewPr>
  <p:slideViewPr>
    <p:cSldViewPr>
      <p:cViewPr varScale="1">
        <p:scale>
          <a:sx n="54" d="100"/>
          <a:sy n="54" d="100"/>
        </p:scale>
        <p:origin x="10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95659570331492E-2"/>
          <c:y val="5.3279489911870682E-2"/>
          <c:w val="0.65028664819675319"/>
          <c:h val="0.80369459494034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реализирани професионални паралелки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2.7777777777777779E-3"/>
                  <c:y val="-1.8177835819789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1541E-3"/>
                  <c:y val="-2.2448266247043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1">
                  <c:v>уч. 2015/2016</c:v>
                </c:pt>
                <c:pt idx="3">
                  <c:v>уч.2016/2017</c:v>
                </c:pt>
                <c:pt idx="5">
                  <c:v>уч.2017/2018</c:v>
                </c:pt>
                <c:pt idx="7">
                  <c:v>уч. 2018/2019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26</c:v>
                </c:pt>
                <c:pt idx="3">
                  <c:v>24</c:v>
                </c:pt>
                <c:pt idx="5">
                  <c:v>43</c:v>
                </c:pt>
                <c:pt idx="7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реализирани профилирани паралелки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1.8981517935258093E-2"/>
                  <c:y val="-8.22638470545422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83E-2"/>
                  <c:y val="-1.40301664044019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555555555554E-2"/>
                  <c:y val="5.228721573458185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614E-2"/>
                  <c:y val="-2.614360786729141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666E-2"/>
                  <c:y val="-7.8430823601872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666666666666566E-2"/>
                  <c:y val="-2.614360786729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1">
                  <c:v>уч. 2015/2016</c:v>
                </c:pt>
                <c:pt idx="3">
                  <c:v>уч.2016/2017</c:v>
                </c:pt>
                <c:pt idx="5">
                  <c:v>уч.2017/2018</c:v>
                </c:pt>
                <c:pt idx="7">
                  <c:v>уч. 2018/2019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1">
                  <c:v>23</c:v>
                </c:pt>
                <c:pt idx="3">
                  <c:v>24</c:v>
                </c:pt>
                <c:pt idx="5">
                  <c:v>34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Sheet1!$A$2:$A$9</c:f>
              <c:strCache>
                <c:ptCount val="8"/>
                <c:pt idx="1">
                  <c:v>уч. 2015/2016</c:v>
                </c:pt>
                <c:pt idx="3">
                  <c:v>уч.2016/2017</c:v>
                </c:pt>
                <c:pt idx="5">
                  <c:v>уч.2017/2018</c:v>
                </c:pt>
                <c:pt idx="7">
                  <c:v>уч. 2018/2019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1396656"/>
        <c:axId val="271395480"/>
        <c:axId val="0"/>
      </c:bar3DChart>
      <c:catAx>
        <c:axId val="27139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71395480"/>
        <c:crosses val="autoZero"/>
        <c:auto val="1"/>
        <c:lblAlgn val="ctr"/>
        <c:lblOffset val="100"/>
        <c:noMultiLvlLbl val="0"/>
      </c:catAx>
      <c:valAx>
        <c:axId val="27139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7139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8198348643919524"/>
          <c:y val="0.42885644977215959"/>
          <c:w val="0.15825524934383203"/>
          <c:h val="0.3724521304364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i="1">
                <a:solidFill>
                  <a:srgbClr val="000000"/>
                </a:solidFill>
              </a:defRPr>
            </a:pPr>
            <a:r>
              <a:rPr lang="bg-BG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bg-BG" sz="2800" b="0" i="0" dirty="0" smtClean="0">
                <a:solidFill>
                  <a:srgbClr val="000000"/>
                </a:solidFill>
              </a:rPr>
              <a:t> паралелки </a:t>
            </a:r>
            <a:endParaRPr lang="bg-BG" sz="2800" b="0" i="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7016088525118E-2"/>
          <c:y val="0.19208225625328565"/>
          <c:w val="0.61199269740703854"/>
          <c:h val="0.727390262263159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паралелки 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0.10175424563203071"/>
                  <c:y val="-0.1579508727070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solidFill>
                      <a:srgbClr val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професии III СПК</c:v>
                </c:pt>
                <c:pt idx="1">
                  <c:v>професии II СПК</c:v>
                </c:pt>
                <c:pt idx="2">
                  <c:v>професии I СПК</c:v>
                </c:pt>
                <c:pt idx="3">
                  <c:v>профили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11</c:v>
                </c:pt>
                <c:pt idx="2">
                  <c:v>4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14752343523003"/>
          <c:y val="0.25081558678698856"/>
          <c:w val="0.26988892012671351"/>
          <c:h val="0.43955442326057448"/>
        </c:manualLayout>
      </c:layout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A1A2-1FE8-4848-A63D-2D98DBE2A56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E088E26-ED6B-4D4D-9001-741A624A8CB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g-BG" sz="1800" b="0" dirty="0" smtClean="0">
              <a:solidFill>
                <a:srgbClr val="002060"/>
              </a:solidFill>
            </a:rPr>
            <a:t>Спедитор- логистик – 1 паралелка</a:t>
          </a:r>
        </a:p>
        <a:p>
          <a:r>
            <a:rPr lang="bg-BG" sz="1800" dirty="0" smtClean="0">
              <a:solidFill>
                <a:srgbClr val="000000"/>
              </a:solidFill>
            </a:rPr>
            <a:t>-ПГ по керамика- с. Гара Елин Пелин</a:t>
          </a:r>
        </a:p>
      </dgm:t>
    </dgm:pt>
    <dgm:pt modelId="{67E44644-ED1E-42C5-AED2-D311CAACFA01}" type="parTrans" cxnId="{ED4DF38C-3CC4-4481-8021-31BB42D96859}">
      <dgm:prSet/>
      <dgm:spPr/>
      <dgm:t>
        <a:bodyPr/>
        <a:lstStyle/>
        <a:p>
          <a:endParaRPr lang="bg-BG"/>
        </a:p>
      </dgm:t>
    </dgm:pt>
    <dgm:pt modelId="{C95FC3F4-F265-47CD-9088-A326A4BAD8A7}" type="sibTrans" cxnId="{ED4DF38C-3CC4-4481-8021-31BB42D96859}">
      <dgm:prSet/>
      <dgm:spPr/>
      <dgm:t>
        <a:bodyPr/>
        <a:lstStyle/>
        <a:p>
          <a:endParaRPr lang="bg-BG"/>
        </a:p>
      </dgm:t>
    </dgm:pt>
    <dgm:pt modelId="{36F660AD-B388-4BD1-AE06-43E0E0B0B75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g-BG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Рестрантьор/ Кетъринг -2 паралелки</a:t>
          </a:r>
        </a:p>
        <a:p>
          <a:r>
            <a:rPr lang="bg-BG" sz="1800" dirty="0" smtClean="0">
              <a:solidFill>
                <a:schemeClr val="bg1"/>
              </a:solidFill>
            </a:rPr>
            <a:t>-ПГТХТ “Никола Димов” –гр. Пирдоп</a:t>
          </a:r>
        </a:p>
        <a:p>
          <a:r>
            <a:rPr lang="bg-BG" sz="1800" dirty="0" smtClean="0">
              <a:solidFill>
                <a:schemeClr val="bg1"/>
              </a:solidFill>
            </a:rPr>
            <a:t>-ПГ по туризъм – гр. Самоков</a:t>
          </a:r>
          <a:endParaRPr lang="bg-BG" sz="1800" dirty="0">
            <a:solidFill>
              <a:schemeClr val="bg1"/>
            </a:solidFill>
          </a:endParaRPr>
        </a:p>
      </dgm:t>
    </dgm:pt>
    <dgm:pt modelId="{4F2FAABD-2408-4A31-983C-A359271FACC4}" type="parTrans" cxnId="{93EB3127-FF03-4270-AD05-BE312EB6F0C3}">
      <dgm:prSet/>
      <dgm:spPr/>
      <dgm:t>
        <a:bodyPr/>
        <a:lstStyle/>
        <a:p>
          <a:endParaRPr lang="bg-BG"/>
        </a:p>
      </dgm:t>
    </dgm:pt>
    <dgm:pt modelId="{6DD0344E-C3EB-477F-BA47-35E8025629B0}" type="sibTrans" cxnId="{93EB3127-FF03-4270-AD05-BE312EB6F0C3}">
      <dgm:prSet/>
      <dgm:spPr/>
      <dgm:t>
        <a:bodyPr/>
        <a:lstStyle/>
        <a:p>
          <a:endParaRPr lang="bg-BG"/>
        </a:p>
      </dgm:t>
    </dgm:pt>
    <dgm:pt modelId="{67B25FBE-3210-46FC-9BE5-6BAA01C65348}" type="pres">
      <dgm:prSet presAssocID="{186CA1A2-1FE8-4848-A63D-2D98DBE2A5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CE6B500-8F26-462F-88FA-28A8B92FDB60}" type="pres">
      <dgm:prSet presAssocID="{AE088E26-ED6B-4D4D-9001-741A624A8CBB}" presName="comp" presStyleCnt="0"/>
      <dgm:spPr/>
    </dgm:pt>
    <dgm:pt modelId="{F77A1B41-1997-43FF-B46A-C6737C902C04}" type="pres">
      <dgm:prSet presAssocID="{AE088E26-ED6B-4D4D-9001-741A624A8CBB}" presName="box" presStyleLbl="node1" presStyleIdx="0" presStyleCnt="2" custAng="0" custScaleY="48490" custLinFactNeighborX="-142" custLinFactNeighborY="-637"/>
      <dgm:spPr/>
      <dgm:t>
        <a:bodyPr/>
        <a:lstStyle/>
        <a:p>
          <a:endParaRPr lang="bg-BG"/>
        </a:p>
      </dgm:t>
    </dgm:pt>
    <dgm:pt modelId="{B54B299F-0EAD-4E8B-99E8-5D25B43CC033}" type="pres">
      <dgm:prSet presAssocID="{AE088E26-ED6B-4D4D-9001-741A624A8CBB}" presName="img" presStyleLbl="fgImgPlace1" presStyleIdx="0" presStyleCnt="2" custFlipVert="1" custFlipHor="1" custScaleX="44522" custScaleY="23565" custLinFactNeighborX="-40899" custLinFactNeighborY="-2943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B168D298-7FEB-40B1-859B-1116E97E26EB}" type="pres">
      <dgm:prSet presAssocID="{AE088E26-ED6B-4D4D-9001-741A624A8CB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992A53-2D1D-401B-BEF0-75C65AD2384A}" type="pres">
      <dgm:prSet presAssocID="{C95FC3F4-F265-47CD-9088-A326A4BAD8A7}" presName="spacer" presStyleCnt="0"/>
      <dgm:spPr/>
    </dgm:pt>
    <dgm:pt modelId="{5503DB13-8873-48C1-A87A-9DC0A5A075B3}" type="pres">
      <dgm:prSet presAssocID="{36F660AD-B388-4BD1-AE06-43E0E0B0B75A}" presName="comp" presStyleCnt="0"/>
      <dgm:spPr/>
    </dgm:pt>
    <dgm:pt modelId="{8F808B05-E3DA-48A7-8BCB-87E80ACD380D}" type="pres">
      <dgm:prSet presAssocID="{36F660AD-B388-4BD1-AE06-43E0E0B0B75A}" presName="box" presStyleLbl="node1" presStyleIdx="1" presStyleCnt="2" custScaleY="51319" custLinFactNeighborY="1394"/>
      <dgm:spPr/>
      <dgm:t>
        <a:bodyPr/>
        <a:lstStyle/>
        <a:p>
          <a:endParaRPr lang="bg-BG"/>
        </a:p>
      </dgm:t>
    </dgm:pt>
    <dgm:pt modelId="{4E89D839-A128-43D5-AFE1-45DF1904EEEA}" type="pres">
      <dgm:prSet presAssocID="{36F660AD-B388-4BD1-AE06-43E0E0B0B75A}" presName="img" presStyleLbl="fgImgPlace1" presStyleIdx="1" presStyleCnt="2" custScaleX="42489" custScaleY="26072" custLinFactNeighborX="-38883" custLinFactNeighborY="-1916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4D2EFEA-7E7A-48DE-8920-9B817750597C}" type="pres">
      <dgm:prSet presAssocID="{36F660AD-B388-4BD1-AE06-43E0E0B0B75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7107880-B20F-4F98-8377-05AD384294C8}" type="presOf" srcId="{AE088E26-ED6B-4D4D-9001-741A624A8CBB}" destId="{F77A1B41-1997-43FF-B46A-C6737C902C04}" srcOrd="0" destOrd="0" presId="urn:microsoft.com/office/officeart/2005/8/layout/vList4#1"/>
    <dgm:cxn modelId="{234725FA-4FF1-4B29-B66E-B179D907FC65}" type="presOf" srcId="{36F660AD-B388-4BD1-AE06-43E0E0B0B75A}" destId="{E4D2EFEA-7E7A-48DE-8920-9B817750597C}" srcOrd="1" destOrd="0" presId="urn:microsoft.com/office/officeart/2005/8/layout/vList4#1"/>
    <dgm:cxn modelId="{A7E7CB7C-9978-40A5-8C89-0254A9E68B84}" type="presOf" srcId="{36F660AD-B388-4BD1-AE06-43E0E0B0B75A}" destId="{8F808B05-E3DA-48A7-8BCB-87E80ACD380D}" srcOrd="0" destOrd="0" presId="urn:microsoft.com/office/officeart/2005/8/layout/vList4#1"/>
    <dgm:cxn modelId="{ED4DF38C-3CC4-4481-8021-31BB42D96859}" srcId="{186CA1A2-1FE8-4848-A63D-2D98DBE2A568}" destId="{AE088E26-ED6B-4D4D-9001-741A624A8CBB}" srcOrd="0" destOrd="0" parTransId="{67E44644-ED1E-42C5-AED2-D311CAACFA01}" sibTransId="{C95FC3F4-F265-47CD-9088-A326A4BAD8A7}"/>
    <dgm:cxn modelId="{B6977063-7FF1-47C0-81F7-3F76D9B82914}" type="presOf" srcId="{AE088E26-ED6B-4D4D-9001-741A624A8CBB}" destId="{B168D298-7FEB-40B1-859B-1116E97E26EB}" srcOrd="1" destOrd="0" presId="urn:microsoft.com/office/officeart/2005/8/layout/vList4#1"/>
    <dgm:cxn modelId="{46B4750F-D94D-41D3-B2B1-EBB0136F02CA}" type="presOf" srcId="{186CA1A2-1FE8-4848-A63D-2D98DBE2A568}" destId="{67B25FBE-3210-46FC-9BE5-6BAA01C65348}" srcOrd="0" destOrd="0" presId="urn:microsoft.com/office/officeart/2005/8/layout/vList4#1"/>
    <dgm:cxn modelId="{93EB3127-FF03-4270-AD05-BE312EB6F0C3}" srcId="{186CA1A2-1FE8-4848-A63D-2D98DBE2A568}" destId="{36F660AD-B388-4BD1-AE06-43E0E0B0B75A}" srcOrd="1" destOrd="0" parTransId="{4F2FAABD-2408-4A31-983C-A359271FACC4}" sibTransId="{6DD0344E-C3EB-477F-BA47-35E8025629B0}"/>
    <dgm:cxn modelId="{55C4449A-06E8-4C02-92EF-4BCF98DFAEA8}" type="presParOf" srcId="{67B25FBE-3210-46FC-9BE5-6BAA01C65348}" destId="{CCE6B500-8F26-462F-88FA-28A8B92FDB60}" srcOrd="0" destOrd="0" presId="urn:microsoft.com/office/officeart/2005/8/layout/vList4#1"/>
    <dgm:cxn modelId="{C1146DA9-3815-49EB-95AD-9DCD839DC308}" type="presParOf" srcId="{CCE6B500-8F26-462F-88FA-28A8B92FDB60}" destId="{F77A1B41-1997-43FF-B46A-C6737C902C04}" srcOrd="0" destOrd="0" presId="urn:microsoft.com/office/officeart/2005/8/layout/vList4#1"/>
    <dgm:cxn modelId="{40788747-B097-4074-91DB-38AF897BED49}" type="presParOf" srcId="{CCE6B500-8F26-462F-88FA-28A8B92FDB60}" destId="{B54B299F-0EAD-4E8B-99E8-5D25B43CC033}" srcOrd="1" destOrd="0" presId="urn:microsoft.com/office/officeart/2005/8/layout/vList4#1"/>
    <dgm:cxn modelId="{62314B48-2DBB-4698-8523-A58228E4AF18}" type="presParOf" srcId="{CCE6B500-8F26-462F-88FA-28A8B92FDB60}" destId="{B168D298-7FEB-40B1-859B-1116E97E26EB}" srcOrd="2" destOrd="0" presId="urn:microsoft.com/office/officeart/2005/8/layout/vList4#1"/>
    <dgm:cxn modelId="{F9748188-2E26-4571-9EE3-8C8E6731EA39}" type="presParOf" srcId="{67B25FBE-3210-46FC-9BE5-6BAA01C65348}" destId="{53992A53-2D1D-401B-BEF0-75C65AD2384A}" srcOrd="1" destOrd="0" presId="urn:microsoft.com/office/officeart/2005/8/layout/vList4#1"/>
    <dgm:cxn modelId="{4EB86FBB-3D39-4E5D-8BAC-0CBB480D57D3}" type="presParOf" srcId="{67B25FBE-3210-46FC-9BE5-6BAA01C65348}" destId="{5503DB13-8873-48C1-A87A-9DC0A5A075B3}" srcOrd="2" destOrd="0" presId="urn:microsoft.com/office/officeart/2005/8/layout/vList4#1"/>
    <dgm:cxn modelId="{33780CD7-B7BD-4C05-A6B5-C48E8F530313}" type="presParOf" srcId="{5503DB13-8873-48C1-A87A-9DC0A5A075B3}" destId="{8F808B05-E3DA-48A7-8BCB-87E80ACD380D}" srcOrd="0" destOrd="0" presId="urn:microsoft.com/office/officeart/2005/8/layout/vList4#1"/>
    <dgm:cxn modelId="{969A9A24-8734-4C1C-96E8-623CAC270FAA}" type="presParOf" srcId="{5503DB13-8873-48C1-A87A-9DC0A5A075B3}" destId="{4E89D839-A128-43D5-AFE1-45DF1904EEEA}" srcOrd="1" destOrd="0" presId="urn:microsoft.com/office/officeart/2005/8/layout/vList4#1"/>
    <dgm:cxn modelId="{15339ABF-426B-41F3-82BA-4BDD48EA81B6}" type="presParOf" srcId="{5503DB13-8873-48C1-A87A-9DC0A5A075B3}" destId="{E4D2EFEA-7E7A-48DE-8920-9B817750597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1B41-1997-43FF-B46A-C6737C902C04}">
      <dsp:nvSpPr>
        <dsp:cNvPr id="0" name=""/>
        <dsp:cNvSpPr/>
      </dsp:nvSpPr>
      <dsp:spPr>
        <a:xfrm>
          <a:off x="0" y="0"/>
          <a:ext cx="8221455" cy="96737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rgbClr val="002060"/>
              </a:solidFill>
            </a:rPr>
            <a:t>Спедитор- логистик – 1 паралелка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rgbClr val="000000"/>
              </a:solidFill>
            </a:rPr>
            <a:t>-ПГ по керамика- с. Гара Елин Пелин</a:t>
          </a:r>
        </a:p>
      </dsp:txBody>
      <dsp:txXfrm>
        <a:off x="1843791" y="0"/>
        <a:ext cx="6377663" cy="967379"/>
      </dsp:txXfrm>
    </dsp:sp>
    <dsp:sp modelId="{B54B299F-0EAD-4E8B-99E8-5D25B43CC033}">
      <dsp:nvSpPr>
        <dsp:cNvPr id="0" name=""/>
        <dsp:cNvSpPr/>
      </dsp:nvSpPr>
      <dsp:spPr>
        <a:xfrm flipH="1" flipV="1">
          <a:off x="0" y="248669"/>
          <a:ext cx="732071" cy="3760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08B05-E3DA-48A7-8BCB-87E80ACD380D}">
      <dsp:nvSpPr>
        <dsp:cNvPr id="0" name=""/>
        <dsp:cNvSpPr/>
      </dsp:nvSpPr>
      <dsp:spPr>
        <a:xfrm>
          <a:off x="0" y="1168121"/>
          <a:ext cx="8221455" cy="10238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Рестрантьор/ Кетъринг -2 паралелки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</a:rPr>
            <a:t>-ПГТХТ “Никола Димов” –гр. Пирдоп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</a:rPr>
            <a:t>-ПГ по туризъм – гр. Самоков</a:t>
          </a:r>
          <a:endParaRPr lang="bg-BG" sz="1800" kern="1200" dirty="0">
            <a:solidFill>
              <a:schemeClr val="bg1"/>
            </a:solidFill>
          </a:endParaRPr>
        </a:p>
      </dsp:txBody>
      <dsp:txXfrm>
        <a:off x="1843791" y="1168121"/>
        <a:ext cx="6377663" cy="1023818"/>
      </dsp:txXfrm>
    </dsp:sp>
    <dsp:sp modelId="{4E89D839-A128-43D5-AFE1-45DF1904EEEA}">
      <dsp:nvSpPr>
        <dsp:cNvPr id="0" name=""/>
        <dsp:cNvSpPr/>
      </dsp:nvSpPr>
      <dsp:spPr>
        <a:xfrm>
          <a:off x="32975" y="1440154"/>
          <a:ext cx="698642" cy="41611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17A1C-4DC1-41C4-A08E-B042D1B3B2C8}" type="datetimeFigureOut">
              <a:rPr lang="bg-BG" smtClean="0"/>
              <a:pPr/>
              <a:t>21.9.2018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24C4CA-8FAD-4ECC-BBAF-D3B1FF5BF30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084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4CA-8FAD-4ECC-BBAF-D3B1FF5BF300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530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C4CA-8FAD-4ECC-BBAF-D3B1FF5BF300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285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60FD-D57A-4DD5-9760-F97AD850A056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05EE-DE0D-4C1F-ADAB-A67BAC93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8960-4AA2-4B0F-A6AA-E319A9F1DECB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35DA-3FA1-43FB-9E6B-9ED61C6B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911A-2FE0-4160-8E6D-E27D49EBB4BE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4FD2-BC49-4527-972C-AF3AA2B1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4E12-DDFC-4B33-A0B6-0828FBCD2727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23AD-9F9B-4DBB-B3C6-9AD1BFE65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0118-3E25-4D7E-A544-1FB2D7826B18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9DFE-5733-494C-85A4-274065F68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B080-5BF8-408C-AC2A-A6EE2B565862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096D-D641-47A2-954D-448F5E412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A8C7-9065-4409-ADCA-C64F47BC3554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2F6A-56BE-4982-A4B6-5396D4F45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8D14-0F4E-45E3-A9CB-C7B831B6E619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AF20-B2CA-4C3F-A9C0-7B6B22C8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227E-E2E0-4CEE-8462-DA6B482D7C68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7B45-1837-413F-BB28-6E00CA02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585D-09D8-4C23-AC30-1DCC4836EAA1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8DBD-D27A-4598-9069-36FFF044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587C-F805-4AE4-98B2-CD53A2E6D354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B390-9B14-4AEC-A49C-5A605E105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62B5F-A7A2-4277-B78D-3179F65B4514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807DF-898E-4505-8854-913C7D813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142984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266429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ДържавНИЯТ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прием за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учебната 2018/2019 г.</a:t>
            </a:r>
            <a:r>
              <a:rPr lang="bg-BG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bg-BG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СОФИЙСКА ОБЛАСТ – значим за устойчивото развитие на ОБЩИНИТЕ и областта</a:t>
            </a:r>
            <a:endParaRPr lang="en-US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5" y="160338"/>
            <a:ext cx="9108213" cy="1145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2116"/>
            <a:ext cx="8229600" cy="69062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2" descr="http://www.ruobg.com/messages/images_23/source/Slivnitca/DSC005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9331" y="1305850"/>
            <a:ext cx="3688568" cy="3040088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90" y="3975255"/>
            <a:ext cx="4487123" cy="3243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RIO-acer4\Desktop\14333230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0059" r="10757" b="24530"/>
          <a:stretch/>
        </p:blipFill>
        <p:spPr bwMode="auto">
          <a:xfrm>
            <a:off x="45446" y="3846713"/>
            <a:ext cx="4091996" cy="3500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67cba445-a-5473eeff-s-sites.googlegroups.com/a/pgvmss.com/pgvmss/proekti/kolaj1.jpg?attachauth=ANoY7cqAVS1hj5qGwb71hh_jm6bDfi1_Au9_NL5SVObrcUjsmXBw4hClh9bEdQXEFivUS8YutYjlSR7ZcjLE87Bcz425hTsKSkKnU0YLQn-ECVmSW_n4TefoHIpildOXd1-spLmhNOEokqoKoEjExAAACByNz4OMVJw9IilNeZDQeSTplusdHMRQeyUiS8auYQDn-BOEyoE6r4MxVDjXiFBpeh_va_OAaQ%3D%3D&amp;attredirects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t="-5523" r="59401" b="5523"/>
          <a:stretch/>
        </p:blipFill>
        <p:spPr bwMode="auto">
          <a:xfrm>
            <a:off x="5845952" y="1292953"/>
            <a:ext cx="3517428" cy="2951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IO-acer4\Desktop\13061968_881966825258714_320957094106359398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80" r="-7978"/>
          <a:stretch/>
        </p:blipFill>
        <p:spPr bwMode="auto">
          <a:xfrm>
            <a:off x="2848756" y="2602219"/>
            <a:ext cx="3592708" cy="2274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8361" y="1292953"/>
            <a:ext cx="4324957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Качественото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професионално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образование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е основа за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успешното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икономическо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развитие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Софийска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област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64688" cy="121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  <a:t>Планиране на държавния прием </a:t>
            </a:r>
            <a:b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  <a:t>в Софийска област в сътрудничество с местната власт и бизнеса</a:t>
            </a:r>
            <a:endParaRPr lang="ru-RU" sz="31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" t="29266" r="16018" b="4415"/>
          <a:stretch/>
        </p:blipFill>
        <p:spPr>
          <a:xfrm>
            <a:off x="5638390" y="1250064"/>
            <a:ext cx="3526298" cy="2456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1772816"/>
            <a:ext cx="547260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РУО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София-регион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със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съдействието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общините</a:t>
            </a: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Ботевград</a:t>
            </a: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Костинброд</a:t>
            </a: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Пирдоп и Самоков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проведоха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регионални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планиране на </a:t>
            </a:r>
            <a:r>
              <a:rPr lang="bg-BG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алансиран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държавен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план-прием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Софийска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bg-BG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bg-BG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2018/2019 г.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участието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РУО,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училища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кметове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общини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Акценти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от работните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срещи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Регулиране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 план-приема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съобразно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</a:p>
          <a:p>
            <a:pPr algn="just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потребностите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на бизнеса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от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специалисти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с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професионална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квалификация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стратегиите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за развитие и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плановете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общините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Въвеждане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надеждни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механизми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обратна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връзка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между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резултатите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от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професионалното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образование и обучение и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изискванията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бизнеса;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Повишаване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квалификацията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учителите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по</a:t>
            </a:r>
          </a:p>
          <a:p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професионална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подготовка в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реална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работна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среда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съвместно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с бизнеса.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729556"/>
              </p:ext>
            </p:extLst>
          </p:nvPr>
        </p:nvGraphicFramePr>
        <p:xfrm>
          <a:off x="12529" y="1340768"/>
          <a:ext cx="9144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64688" cy="1214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  <a:t>Реализиран ДПП в </a:t>
            </a:r>
            <a:b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</a:rPr>
              <a:t>VIII </a:t>
            </a:r>
            <a: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  <a:t>клас –дневна и </a:t>
            </a:r>
            <a:r>
              <a:rPr lang="bg-BG" sz="3100" dirty="0" err="1" smtClean="0">
                <a:solidFill>
                  <a:schemeClr val="bg2">
                    <a:lumMod val="10000"/>
                  </a:schemeClr>
                </a:solidFill>
              </a:rPr>
              <a:t>дуална</a:t>
            </a:r>
            <a:r>
              <a:rPr lang="bg-BG" sz="3100" dirty="0" smtClean="0">
                <a:solidFill>
                  <a:schemeClr val="bg2">
                    <a:lumMod val="10000"/>
                  </a:schemeClr>
                </a:solidFill>
              </a:rPr>
              <a:t> форма на обучение в Софийска област - приоритет на професионалното образование и обучение</a:t>
            </a:r>
            <a:endParaRPr lang="ru-RU" sz="31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tx1">
              <a:lumMod val="60000"/>
              <a:lumOff val="40000"/>
            </a:schemeClr>
          </a:solidFill>
          <a:ln>
            <a:solidFill>
              <a:srgbClr val="FF6600"/>
            </a:solidFill>
          </a:ln>
          <a:effec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Реализиран държавен прием в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bg-BG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 през учебната 2018/2019 година </a:t>
            </a:r>
            <a:r>
              <a:rPr lang="bg-BG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6661767"/>
              </p:ext>
            </p:extLst>
          </p:nvPr>
        </p:nvGraphicFramePr>
        <p:xfrm>
          <a:off x="666432" y="1142984"/>
          <a:ext cx="850109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2060848"/>
            <a:ext cx="8579296" cy="216024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r>
              <a:rPr lang="bg-BG" sz="2800" dirty="0" smtClean="0">
                <a:solidFill>
                  <a:srgbClr val="000000"/>
                </a:solidFill>
              </a:rPr>
              <a:t>	</a:t>
            </a:r>
            <a:r>
              <a:rPr lang="bg-BG" sz="2400" dirty="0" smtClean="0">
                <a:solidFill>
                  <a:srgbClr val="000000"/>
                </a:solidFill>
              </a:rPr>
              <a:t>През настоящата учебна година 21 ученици със СОП </a:t>
            </a:r>
            <a:r>
              <a:rPr lang="bg-BG" sz="2400" dirty="0">
                <a:solidFill>
                  <a:srgbClr val="000000"/>
                </a:solidFill>
              </a:rPr>
              <a:t>са насочени </a:t>
            </a:r>
            <a:r>
              <a:rPr lang="bg-BG" sz="2400" dirty="0" smtClean="0">
                <a:solidFill>
                  <a:srgbClr val="000000"/>
                </a:solidFill>
              </a:rPr>
              <a:t>в паралелки в 8 клас за обучение по специалност от професия с придобиване на </a:t>
            </a:r>
            <a:r>
              <a:rPr lang="en-US" sz="2400" dirty="0" smtClean="0">
                <a:solidFill>
                  <a:srgbClr val="000000"/>
                </a:solidFill>
              </a:rPr>
              <a:t>I </a:t>
            </a:r>
            <a:r>
              <a:rPr lang="bg-BG" sz="2400" dirty="0" smtClean="0">
                <a:solidFill>
                  <a:srgbClr val="000000"/>
                </a:solidFill>
              </a:rPr>
              <a:t>степен на професионална квалификация или по част от професия и 16 ученици - за профилирано обучение.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99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3200" dirty="0" smtClean="0">
                <a:solidFill>
                  <a:srgbClr val="000000"/>
                </a:solidFill>
              </a:rPr>
              <a:t>Предоставени </a:t>
            </a:r>
            <a:r>
              <a:rPr lang="bg-BG" sz="3200" dirty="0">
                <a:solidFill>
                  <a:srgbClr val="000000"/>
                </a:solidFill>
              </a:rPr>
              <a:t>в</a:t>
            </a:r>
            <a:r>
              <a:rPr lang="bg-BG" sz="3200" dirty="0" smtClean="0">
                <a:solidFill>
                  <a:srgbClr val="000000"/>
                </a:solidFill>
              </a:rPr>
              <a:t>ъзможности за ученици със специални образователни потребности да придобият професия </a:t>
            </a:r>
            <a:endParaRPr lang="bg-BG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21" t="18058" r="6667" b="15446"/>
          <a:stretch/>
        </p:blipFill>
        <p:spPr>
          <a:xfrm>
            <a:off x="1331640" y="4437112"/>
            <a:ext cx="3024336" cy="1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008112"/>
          </a:xfrm>
        </p:spPr>
        <p:txBody>
          <a:bodyPr/>
          <a:lstStyle/>
          <a:p>
            <a:r>
              <a:rPr lang="bg-BG" sz="3200" dirty="0" err="1" smtClean="0">
                <a:solidFill>
                  <a:srgbClr val="002060"/>
                </a:solidFill>
              </a:rPr>
              <a:t>Дуална</a:t>
            </a:r>
            <a:r>
              <a:rPr lang="bg-BG" sz="3200" dirty="0" smtClean="0">
                <a:solidFill>
                  <a:srgbClr val="002060"/>
                </a:solidFill>
              </a:rPr>
              <a:t> форма на  обучение в </a:t>
            </a:r>
            <a:r>
              <a:rPr lang="en-US" sz="3200" dirty="0" smtClean="0">
                <a:solidFill>
                  <a:srgbClr val="002060"/>
                </a:solidFill>
              </a:rPr>
              <a:t>VIII </a:t>
            </a:r>
            <a:r>
              <a:rPr lang="bg-BG" sz="3200" dirty="0" smtClean="0">
                <a:solidFill>
                  <a:srgbClr val="002060"/>
                </a:solidFill>
              </a:rPr>
              <a:t>клас – </a:t>
            </a:r>
            <a:r>
              <a:rPr lang="bg-BG" sz="3200" dirty="0">
                <a:solidFill>
                  <a:srgbClr val="002060"/>
                </a:solidFill>
              </a:rPr>
              <a:t/>
            </a:r>
            <a:br>
              <a:rPr lang="bg-BG" sz="3200" dirty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5 паралелки</a:t>
            </a:r>
            <a:endParaRPr lang="bg-BG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00194"/>
              </p:ext>
            </p:extLst>
          </p:nvPr>
        </p:nvGraphicFramePr>
        <p:xfrm>
          <a:off x="619704" y="1196752"/>
          <a:ext cx="8221455" cy="219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19704" y="3445466"/>
            <a:ext cx="8200881" cy="1485595"/>
            <a:chOff x="22623" y="0"/>
            <a:chExt cx="8001056" cy="1553688"/>
          </a:xfrm>
        </p:grpSpPr>
        <p:sp>
          <p:nvSpPr>
            <p:cNvPr id="9" name="Rounded Rectangle 8"/>
            <p:cNvSpPr/>
            <p:nvPr/>
          </p:nvSpPr>
          <p:spPr>
            <a:xfrm>
              <a:off x="22623" y="290028"/>
              <a:ext cx="8001056" cy="1042562"/>
            </a:xfrm>
            <a:prstGeom prst="roundRect">
              <a:avLst>
                <a:gd name="adj" fmla="val 10000"/>
              </a:avLst>
            </a:prstGeom>
            <a:solidFill>
              <a:srgbClr val="FF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884623" y="0"/>
              <a:ext cx="6116432" cy="155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kern="12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 smtClean="0">
                  <a:solidFill>
                    <a:schemeClr val="bg1"/>
                  </a:solidFill>
                </a:rPr>
                <a:t>Електротехник – 0,5 паралелка </a:t>
              </a:r>
            </a:p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0" kern="1200" dirty="0" smtClean="0"/>
                <a:t>-АТПГ – гр. Златица</a:t>
              </a:r>
              <a:endParaRPr lang="bg-BG" b="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4318" y="4823697"/>
            <a:ext cx="8132226" cy="1413615"/>
            <a:chOff x="82018" y="1838724"/>
            <a:chExt cx="8001056" cy="1850235"/>
          </a:xfrm>
        </p:grpSpPr>
        <p:sp>
          <p:nvSpPr>
            <p:cNvPr id="13" name="Rounded Rectangle 12"/>
            <p:cNvSpPr/>
            <p:nvPr/>
          </p:nvSpPr>
          <p:spPr>
            <a:xfrm>
              <a:off x="82018" y="2192391"/>
              <a:ext cx="8001056" cy="1308071"/>
            </a:xfrm>
            <a:prstGeom prst="roundRect">
              <a:avLst>
                <a:gd name="adj" fmla="val 10000"/>
              </a:avLst>
            </a:pr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884623" y="1838724"/>
              <a:ext cx="6116432" cy="1850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b="1" kern="1200" dirty="0" smtClean="0">
                  <a:solidFill>
                    <a:srgbClr val="000000"/>
                  </a:solidFill>
                </a:rPr>
                <a:t>Техник по трансп. техника/АТТ – 0,5 паралелка</a:t>
              </a:r>
            </a:p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 smtClean="0">
                  <a:solidFill>
                    <a:srgbClr val="000000"/>
                  </a:solidFill>
                </a:rPr>
                <a:t>-АТПГ – гр. Златица</a:t>
              </a:r>
              <a:endParaRPr lang="bg-BG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64130" y="5320290"/>
            <a:ext cx="732663" cy="420428"/>
          </a:xfrm>
          <a:prstGeom prst="roundRect">
            <a:avLst>
              <a:gd name="adj" fmla="val 10000"/>
            </a:avLst>
          </a:pr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 flipH="1" flipV="1">
            <a:off x="647241" y="4007544"/>
            <a:ext cx="766443" cy="361437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486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500175"/>
            <a:ext cx="8329642" cy="4214842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bg-BG" sz="2800" dirty="0" smtClean="0">
                <a:solidFill>
                  <a:srgbClr val="000000"/>
                </a:solidFill>
              </a:rPr>
              <a:t>481 Компютърни науки - </a:t>
            </a:r>
            <a:r>
              <a:rPr lang="bg-BG" sz="2800" dirty="0" smtClean="0">
                <a:solidFill>
                  <a:srgbClr val="FF0000"/>
                </a:solidFill>
              </a:rPr>
              <a:t>6,5</a:t>
            </a:r>
            <a:r>
              <a:rPr lang="bg-BG" sz="2800" dirty="0" smtClean="0">
                <a:solidFill>
                  <a:srgbClr val="000000"/>
                </a:solidFill>
              </a:rPr>
              <a:t> паралелки;</a:t>
            </a:r>
          </a:p>
          <a:p>
            <a:pPr marL="0" indent="0" algn="just">
              <a:buNone/>
            </a:pPr>
            <a:endParaRPr lang="bg-BG" sz="2800" dirty="0" smtClean="0">
              <a:solidFill>
                <a:srgbClr val="000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525 Моторни превозни средства, кораби и въздухоплавателни средства - </a:t>
            </a:r>
            <a:r>
              <a:rPr lang="bg-BG" sz="2800" dirty="0" smtClean="0">
                <a:solidFill>
                  <a:srgbClr val="FF0000"/>
                </a:solidFill>
              </a:rPr>
              <a:t>5,5</a:t>
            </a:r>
            <a:r>
              <a:rPr lang="bg-BG" sz="2800" dirty="0" smtClean="0">
                <a:solidFill>
                  <a:srgbClr val="000000"/>
                </a:solidFill>
              </a:rPr>
              <a:t> паралелки;</a:t>
            </a:r>
          </a:p>
          <a:p>
            <a:pPr marL="0" indent="0" algn="just">
              <a:buNone/>
            </a:pPr>
            <a:endParaRPr lang="bg-BG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811 </a:t>
            </a:r>
            <a:r>
              <a:rPr lang="ru-RU" sz="2800" dirty="0" err="1" smtClean="0">
                <a:solidFill>
                  <a:srgbClr val="000000"/>
                </a:solidFill>
              </a:rPr>
              <a:t>Хотелиерство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ресторантьорство</a:t>
            </a:r>
            <a:r>
              <a:rPr lang="ru-RU" sz="2800" dirty="0">
                <a:solidFill>
                  <a:srgbClr val="000000"/>
                </a:solidFill>
              </a:rPr>
              <a:t> и </a:t>
            </a:r>
            <a:r>
              <a:rPr lang="ru-RU" sz="2800" dirty="0" err="1">
                <a:solidFill>
                  <a:srgbClr val="000000"/>
                </a:solidFill>
              </a:rPr>
              <a:t>кетъринг</a:t>
            </a:r>
            <a:r>
              <a:rPr lang="en-US" sz="2800" dirty="0">
                <a:solidFill>
                  <a:srgbClr val="000000"/>
                </a:solidFill>
              </a:rPr>
              <a:t> –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bg-BG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bg-BG" sz="2800" dirty="0" smtClean="0">
                <a:solidFill>
                  <a:srgbClr val="000000"/>
                </a:solidFill>
              </a:rPr>
              <a:t>паралелки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99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3200" dirty="0" smtClean="0">
                <a:solidFill>
                  <a:srgbClr val="000000"/>
                </a:solidFill>
              </a:rPr>
              <a:t>Професионални направления, по които има най-много реализирани паралелки в </a:t>
            </a:r>
            <a:r>
              <a:rPr lang="en-US" sz="3200" dirty="0" smtClean="0">
                <a:solidFill>
                  <a:srgbClr val="000000"/>
                </a:solidFill>
              </a:rPr>
              <a:t>VIII </a:t>
            </a:r>
            <a:r>
              <a:rPr lang="bg-BG" sz="3200" dirty="0" smtClean="0">
                <a:solidFill>
                  <a:srgbClr val="000000"/>
                </a:solidFill>
              </a:rPr>
              <a:t>клас</a:t>
            </a:r>
            <a:endParaRPr lang="bg-BG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/>
          <a:lstStyle/>
          <a:p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bg-BG" sz="2400" b="1" dirty="0" smtClean="0"/>
              <a:t>Реализирани паралелки за уч.2018/2019 г. по защитени от държавата специалности от професии и такива с очакван недостиг на специалисти на пазара на труда (ПМС № 111/25.06.2018 г.)</a:t>
            </a:r>
            <a:r>
              <a:rPr lang="bg-BG" sz="2400" b="1" dirty="0"/>
              <a:t> </a:t>
            </a:r>
            <a:r>
              <a:rPr lang="bg-BG" sz="2400" b="1" dirty="0" smtClean="0"/>
              <a:t>– </a:t>
            </a:r>
            <a:r>
              <a:rPr lang="bg-BG" sz="2400" b="1" dirty="0" smtClean="0">
                <a:solidFill>
                  <a:schemeClr val="accent6">
                    <a:lumMod val="75000"/>
                  </a:schemeClr>
                </a:solidFill>
              </a:rPr>
              <a:t>8 паралелки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1"/>
            <a:ext cx="8856984" cy="1800200"/>
          </a:xfrm>
        </p:spPr>
        <p:txBody>
          <a:bodyPr numCol="2"/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Спедитор – логистик – 2 паралелки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Работник в ХВП –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1 паралелка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Електромонтьор –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1 паралелка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Техник на автотранспортна техника-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2,5 паралелки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bg-BG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Монтьор по </a:t>
            </a:r>
            <a:r>
              <a:rPr lang="bg-BG" sz="1400" dirty="0">
                <a:solidFill>
                  <a:schemeClr val="accent6">
                    <a:lumMod val="75000"/>
                  </a:schemeClr>
                </a:solidFill>
              </a:rPr>
              <a:t>автотранспортна техника-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1 паралелка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Оператор в производството на облекло –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0,5 паралелка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</a:rPr>
              <a:t>Оператор в дървообработването –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</a:rPr>
              <a:t>0,5 паралелка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тат с изображение за нова профес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984776" cy="32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2060848"/>
            <a:ext cx="8579296" cy="216024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r>
              <a:rPr lang="bg-BG" sz="2800" dirty="0" smtClean="0">
                <a:solidFill>
                  <a:srgbClr val="000000"/>
                </a:solidFill>
              </a:rPr>
              <a:t>	</a:t>
            </a:r>
            <a:r>
              <a:rPr lang="bg-BG" sz="2400" dirty="0" smtClean="0">
                <a:solidFill>
                  <a:srgbClr val="000000"/>
                </a:solidFill>
              </a:rPr>
              <a:t>През настоящата учебна година 21 ученици със СОП </a:t>
            </a:r>
            <a:r>
              <a:rPr lang="bg-BG" sz="2400" dirty="0">
                <a:solidFill>
                  <a:srgbClr val="000000"/>
                </a:solidFill>
              </a:rPr>
              <a:t>са насочени </a:t>
            </a:r>
            <a:r>
              <a:rPr lang="bg-BG" sz="2400" dirty="0" smtClean="0">
                <a:solidFill>
                  <a:srgbClr val="000000"/>
                </a:solidFill>
              </a:rPr>
              <a:t>в паралелки в 8 клас за обучение по специалност от </a:t>
            </a:r>
            <a:r>
              <a:rPr lang="bg-BG" sz="2400" dirty="0" err="1" smtClean="0">
                <a:solidFill>
                  <a:srgbClr val="000000"/>
                </a:solidFill>
              </a:rPr>
              <a:t>професиЯ</a:t>
            </a:r>
            <a:r>
              <a:rPr lang="bg-BG" sz="2400" dirty="0" smtClean="0">
                <a:solidFill>
                  <a:srgbClr val="000000"/>
                </a:solidFill>
              </a:rPr>
              <a:t> с придобиване на </a:t>
            </a:r>
            <a:r>
              <a:rPr lang="en-US" sz="2400" dirty="0" smtClean="0">
                <a:solidFill>
                  <a:srgbClr val="000000"/>
                </a:solidFill>
              </a:rPr>
              <a:t>I </a:t>
            </a:r>
            <a:r>
              <a:rPr lang="bg-BG" sz="2400" dirty="0" smtClean="0">
                <a:solidFill>
                  <a:srgbClr val="000000"/>
                </a:solidFill>
              </a:rPr>
              <a:t>степен на професионална квалификация или по част от професия и 16 ученици - за профилирано обучение.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99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3200" dirty="0" smtClean="0">
                <a:solidFill>
                  <a:srgbClr val="000000"/>
                </a:solidFill>
              </a:rPr>
              <a:t>Възможности за ученици със специални образователни потребности да придобият професия </a:t>
            </a:r>
            <a:endParaRPr lang="bg-BG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21" t="18058" r="6667" b="15446"/>
          <a:stretch/>
        </p:blipFill>
        <p:spPr>
          <a:xfrm>
            <a:off x="1331640" y="4437112"/>
            <a:ext cx="3024336" cy="1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852</TotalTime>
  <Words>341</Words>
  <Application>Microsoft Office PowerPoint</Application>
  <PresentationFormat>On-screen Show (4:3)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000051</vt:lpstr>
      <vt:lpstr>PowerPoint Presentation</vt:lpstr>
      <vt:lpstr>PowerPoint Presentation</vt:lpstr>
      <vt:lpstr>PowerPoint Presentation</vt:lpstr>
      <vt:lpstr> Реализиран държавен прием в VIII клас през учебната 2018/2019 година  </vt:lpstr>
      <vt:lpstr>PowerPoint Presentation</vt:lpstr>
      <vt:lpstr>Дуална форма на  обучение в VIII клас –  5 паралелки</vt:lpstr>
      <vt:lpstr>PowerPoint Presentation</vt:lpstr>
      <vt:lpstr>  Реализирани паралелки за уч.2018/2019 г. по защитени от държавата специалности от професии и такива с очакван недостиг на специалисти на пазара на труда (ПМС № 111/25.06.2018 г.) – 8 паралелки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user</cp:lastModifiedBy>
  <cp:revision>99</cp:revision>
  <cp:lastPrinted>2018-02-14T10:07:37Z</cp:lastPrinted>
  <dcterms:created xsi:type="dcterms:W3CDTF">2018-02-12T21:20:20Z</dcterms:created>
  <dcterms:modified xsi:type="dcterms:W3CDTF">2018-09-21T06:27:42Z</dcterms:modified>
</cp:coreProperties>
</file>