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8" r:id="rId3"/>
    <p:sldId id="280" r:id="rId4"/>
    <p:sldId id="301" r:id="rId5"/>
    <p:sldId id="296" r:id="rId6"/>
    <p:sldId id="257" r:id="rId7"/>
    <p:sldId id="274" r:id="rId8"/>
    <p:sldId id="312" r:id="rId9"/>
    <p:sldId id="302" r:id="rId10"/>
    <p:sldId id="291" r:id="rId11"/>
    <p:sldId id="292" r:id="rId12"/>
    <p:sldId id="293" r:id="rId13"/>
    <p:sldId id="294" r:id="rId14"/>
    <p:sldId id="303" r:id="rId15"/>
    <p:sldId id="286" r:id="rId16"/>
    <p:sldId id="288" r:id="rId17"/>
    <p:sldId id="289" r:id="rId18"/>
    <p:sldId id="300" r:id="rId19"/>
    <p:sldId id="298" r:id="rId20"/>
    <p:sldId id="307" r:id="rId21"/>
    <p:sldId id="290" r:id="rId22"/>
    <p:sldId id="270" r:id="rId23"/>
    <p:sldId id="267" r:id="rId24"/>
    <p:sldId id="268" r:id="rId25"/>
    <p:sldId id="269" r:id="rId26"/>
    <p:sldId id="309" r:id="rId27"/>
    <p:sldId id="323" r:id="rId28"/>
    <p:sldId id="310" r:id="rId29"/>
    <p:sldId id="311" r:id="rId30"/>
    <p:sldId id="304" r:id="rId31"/>
    <p:sldId id="308" r:id="rId32"/>
    <p:sldId id="319" r:id="rId33"/>
    <p:sldId id="320" r:id="rId34"/>
    <p:sldId id="322" r:id="rId35"/>
    <p:sldId id="261" r:id="rId3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83837" autoAdjust="0"/>
  </p:normalViewPr>
  <p:slideViewPr>
    <p:cSldViewPr>
      <p:cViewPr varScale="1">
        <p:scale>
          <a:sx n="61" d="100"/>
          <a:sy n="61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E5A94-B261-448D-A297-E8C42B33A403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07242-F9AF-4696-9375-BE19E1C0E2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729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B76837-5773-404E-933F-E6DA3D191470}" type="datetimeFigureOut">
              <a:rPr lang="bg-BG" smtClean="0"/>
              <a:t>19.9.2018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83943A-0921-44FC-B3B3-67B8DFF7246C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930372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Комплексно управление на язовири – публична и частна държавна собственост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/>
              <a:t/>
            </a:r>
            <a:br>
              <a:rPr lang="bg-BG" sz="3600" dirty="0"/>
            </a:br>
            <a:endParaRPr lang="bg-BG" sz="36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87624" y="5877272"/>
            <a:ext cx="7922260" cy="9807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Адрес на управление: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София 1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бул. “</a:t>
            </a:r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Г.М.Димитров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” № 52А</a:t>
            </a:r>
            <a:endParaRPr lang="bg-BG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тел: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(+3592) </a:t>
            </a:r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980 63 17, факс: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(+3592)</a:t>
            </a:r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 986 17 07</a:t>
            </a:r>
          </a:p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bg-BG" sz="1500" dirty="0" err="1">
                <a:latin typeface="Arial" panose="020B0604020202020204" pitchFamily="34" charset="0"/>
                <a:cs typeface="Arial" panose="020B0604020202020204" pitchFamily="34" charset="0"/>
              </a:rPr>
              <a:t>damtn@damtn</a:t>
            </a:r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1500" dirty="0" err="1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bg-BG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15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bg-BG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Web: www.damtn.government.bg</a:t>
            </a:r>
            <a:endParaRPr lang="bg-BG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  <p:pic>
        <p:nvPicPr>
          <p:cNvPr id="5" name="Picture 2" descr="Symbol_1"/>
          <p:cNvPicPr/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877272"/>
            <a:ext cx="1080120" cy="98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Svetla.Ivanova\Desktop\20180910_Карагьол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7303"/>
            <a:ext cx="9144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704088"/>
            <a:ext cx="8147248" cy="420656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Констативни протоколи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5172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резултатите от проверката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Председателят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Държавната агенция за метрологичен и технически надзор или </a:t>
            </a:r>
            <a:r>
              <a:rPr lang="bg-B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оправомощените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него длъжностни лица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 ГДНЯСС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съставят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протокол, към който прилагат събраните документи и обяснения, като съдържанието на протокола се определя в Наредбата за условията и реда за осъществяване на техническата и безопасната експлоатация на язовирните стени и на съоръженията към тях, както и на контрол за техническото им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състояние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чл.190б, ал.1 от ЗВ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Протоколът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се изготвя в срок до 14 дни след проверката и се изпраща на собственика на язовирната стена и съоръженията към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нея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чл.190б,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ал.2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ЗВ -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зм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. - ДВ,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2018 г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Копие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протокола се изпраща на оператора на язовирната стена и съоръженията към нея и на областния управител по местонахождението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ѝ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чл.190б,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ал.3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ЗВ - изм. - ДВ,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2018 г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dirty="0"/>
          </a:p>
          <a:p>
            <a:pPr algn="just"/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12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азрешение 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за извеждане от експлоатация или ликвидация на язовири и съоръженията към тях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3012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Председателят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на Държавната агенция за метрологичен и технически надзор издава 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азрешение 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за извеждане от експлоатация или ликвидация на язовири и съоръженията към тях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по искане на собствениците въз основа на мотивирано становище на междуведомствен експертен съвет и по реда и условията на Наредбата за условията и реда за осъществяване на техническата и безопасната експлоатация на язовирните стени и на съоръженията към тях, както и на контрол за техническото им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състояние ( чл.190в, ал.1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 ЗВ - нов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- ДВ, бр. 55 от 2018 г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Разрешението е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условие за одобряване на проекта и за издаване на разрешение за строеж по реда на Закона за устройство на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територията;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Отказът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на председателя на Държавната агенция за метрологичен и технически надзор да издаде разрешение за извеждане от експлоатация или ликвидация на язовирната стена и съоръженията към нея подлежи на обжалване по реда на 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Административнопроцесуалния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кодекс.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55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712968" cy="420656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Принудителна административна мярка</a:t>
            </a:r>
            <a:endParaRPr lang="bg-BG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5892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Председателят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Държавната агенция за метрологичен и технически надзор или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оправомощено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от него длъжностно лице прилага принудителна административна мярка, като разпорежда със заповед временно извеждане от експлоатация на язовирните стени и съоръженията към тях, до привеждането им в състояние, отговарящо на техническите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чл.199б, ал.1 от ЗВ - изм.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ДВ,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2018 г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Прилагането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принудителна административна мярка се извършва в случай на възникване на непосредствена опасност от загуба на човешки живот, увреждане или погиване на имущество и/или на околна среда, когато опасността е резултат от действие или бездействие на собственик, оператор, концесионер или наемател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язовир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чл.199б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ал.2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ЗВ - изм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ДВ,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2018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г.);</a:t>
            </a:r>
          </a:p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Принудителните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мерки за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язовирите по приложение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№1 към чл.13, т.1 от ЗВ се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прилагат с решение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Министерски съвет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чл.199б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ал.7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ЗВ-изм.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ДВ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2018 г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bg-BG" dirty="0"/>
          </a:p>
          <a:p>
            <a:pPr algn="just"/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43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432048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Временно извеждане от експлоатация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4452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Временното </a:t>
            </a:r>
            <a:r>
              <a:rPr lang="bg-BG" sz="2700" b="1" dirty="0">
                <a:latin typeface="Arial" panose="020B0604020202020204" pitchFamily="34" charset="0"/>
                <a:cs typeface="Arial" panose="020B0604020202020204" pitchFamily="34" charset="0"/>
              </a:rPr>
              <a:t>извеждане 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от експлоатация на язовири и на съоръженията към тях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(чл.199б, ал.3 от ЗВ – нова, ДВ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от 2018 г.)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осъществява чрез пълното изпразване на водохранилището на язовира от:</a:t>
            </a:r>
          </a:p>
          <a:p>
            <a:pPr marL="0" indent="0" algn="just">
              <a:buNone/>
            </a:pP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1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. концесионера, когато язовирът е отдаден на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концесия;</a:t>
            </a:r>
          </a:p>
          <a:p>
            <a:pPr marL="0" indent="0" algn="just">
              <a:buNone/>
            </a:pP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. наемателя, когато язовирът е отдаден под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наем;</a:t>
            </a:r>
          </a:p>
          <a:p>
            <a:pPr marL="0" indent="0" algn="just">
              <a:buNone/>
            </a:pP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3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. собственика, когато не са налице основанията по т. 1 и 2.</a:t>
            </a:r>
          </a:p>
          <a:p>
            <a:pPr algn="just"/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заповедта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за временно 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извеждане от експлоатация на язовирните стени и съоръженията към тях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определя задълженото лице и разходите за прилагане на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мярката 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(чл.199б,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ал.4 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от ЗВ – нова, ДВ, 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sz="2700" dirty="0">
                <a:latin typeface="Arial" panose="020B0604020202020204" pitchFamily="34" charset="0"/>
                <a:cs typeface="Arial" panose="020B0604020202020204" pitchFamily="34" charset="0"/>
              </a:rPr>
              <a:t>от 2018 г</a:t>
            </a:r>
            <a:r>
              <a:rPr lang="bg-BG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bg-BG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371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91264" cy="564672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Временно извеждане от експлоатация</a:t>
            </a:r>
            <a:endParaRPr lang="bg-B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При неизпълнение на заповедта, с която е приложена принудителна административна мярка, временното извеждане от експлоатация на язовира и на съоръженията към него се осъществява от </a:t>
            </a: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областния управител по местонахождението на язовира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(чл.199б,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ал.5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от ЗВ – нова, ДВ,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от 2018 г.);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Разходите за прилагането на принудителната административна мярка са за сметка на концесионера/наемателя/собственика. Когато задълженото лице не възстанови направените разходи, вземането подлежи на принудително изпълнение по реда на Закона за Националната агенция за приходите (чл.199б,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ал.6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от ЗВ – нова, ДВ,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от 2018 г.);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Актовете могат да бъдат обжалвани от засегнатите лица по реда на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Административнопроцесуалния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кодекс. Оспорването на актовете не спира изпълнението им (чл.199б,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ал.8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от ЗВ – нова, ДВ,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от 2018 г.).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028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Задължения на собствениците на язовирните стени и  съоръженията към </a:t>
            </a:r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тях </a:t>
            </a:r>
            <a:r>
              <a:rPr 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съгласно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изискванията на 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л.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ал.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от ЗВ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изм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ДВ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бр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55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2018 г.)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8691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Собствениците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язовирни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стени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и/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длъжни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осигурят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3000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оддържането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изправност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300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зползването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измервателна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контролна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апаратура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тяхното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състояние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отговаряща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изискванията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Наредбата за условията и реда за осъществяване на техническата и безопасната експлоатация на язовирните стени и на съоръженията към тях, както и на контрол за техническото им състояние;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пазване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изискванията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безопасна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язовирните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стени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определени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наредбата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3000" dirty="0" err="1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егулиране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водните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нива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язовирите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намаляване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риска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наводнения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467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720080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Задължения на собствениците на язовирните стени и  съоръженията към тях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53012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Поддръжката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ремонтно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възстановителните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осигуряват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собствениците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Собствениците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осигуряват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поддръжката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проводимостта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речното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легло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диги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корекции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реки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дерета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други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хидротехнически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защитни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съответствие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параметрите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преливните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разстояние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500 м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стени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Собствениците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ползвателите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водностопански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изготвят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аварийни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планове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чл.35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бедствия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възлагат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тяхното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изготвяне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оператори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осигуряват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изпълнението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предвидените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мерки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Специфичните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изисквания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формата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съдържанието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аварийните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планове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определят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наредбата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чл.141,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ал.2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от ЗВ - Наредба за условията и реда за осъществяване на техническата и безопасната експлоатация на язовирните стени и на съоръженията към тях, както и на контрол за техническото им състояние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л.138а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ал.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ал.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зм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2018 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418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852704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Задължения на собствениците на язовирните стени и  съоръженията към тях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Собствениците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язовирни стени и съоръжения към тях са длъжни да изпълняват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дадените им предписания от Председателя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Държавната агенция за метрологичен и технически надзор или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оправомощените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от него длъжностни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лица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чл.190а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ал.2 от ЗВ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- нова - ДВ,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2018 г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Собствениците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, наемателите, концесионерите и операторите на язовирни стени и на съоръженията към тях са длъжни да оказват необходимото съдействие на контролните органи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изпълнение на правомощията им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 Закона за водите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(чл.190а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ал.2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- ДВ,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2018 г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Собствениците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, на които са дадени предписания, уведомяват писмено председателя на Държавната агенция за метрологичен и технически надзор за изпълнението им в определения за това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(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чл.190а,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ал. 4 - изм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. - ДВ,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 2018 г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719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931224" cy="792088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Задължения на собствениците на язовирните стени и  съоръженията към тях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6618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Собствениците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 язовирни стени и съоръжения към тях са длъжни писмено да уведомяват председателя на Държавната агенция за метрологичен и технически надзор:</a:t>
            </a: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определения оператор на язовирната стена и съоръженията към нея - преди въвеждането в експлоатация на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новоизградени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язовирни стени и съоръжения към тях;</a:t>
            </a: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ри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всеки избор или промяна на оператора на язовирната стена и съоръженията към нея - в 7-дневен срок от промяната;</a:t>
            </a: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резултатите от извършените периодични проверки по реда на Н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аредбата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за условията и реда за осъществяване на техническата и безопасната експлоатация на язовирните стени и на съоръженията към тях, както и на контрол за техническото им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състояние;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Информацията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за резултатите от извършените периодични проверки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изпраща и на съответния областен управител за нуждите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комисиите на областните управители.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432048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Оператор на язовирна стена и на съоръженията към нея</a:t>
            </a:r>
            <a:endParaRPr lang="bg-BG" sz="2400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6612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собственикът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отговаря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изискванията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стена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смисъла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 З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акон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а за водите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той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задължително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възлага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стопанисването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поддържането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осъществяването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техническата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язовирната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стена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нея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лице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което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отговаря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изисквания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чл.138в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, ал.1 от ЗВ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Съгласно т.95 от Допълнителните разпоредби на Закона за водите: </a:t>
            </a:r>
            <a:r>
              <a:rPr lang="bg-BG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"оператор </a:t>
            </a:r>
            <a:r>
              <a:rPr lang="bg-BG" sz="3100" b="1" dirty="0">
                <a:latin typeface="Arial" panose="020B0604020202020204" pitchFamily="34" charset="0"/>
                <a:cs typeface="Arial" panose="020B0604020202020204" pitchFamily="34" charset="0"/>
              </a:rPr>
              <a:t>на язовирна стена"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е физическо лице </a:t>
            </a:r>
            <a:r>
              <a:rPr lang="bg-BG" sz="3100" dirty="0" err="1">
                <a:latin typeface="Arial" panose="020B0604020202020204" pitchFamily="34" charset="0"/>
                <a:cs typeface="Arial" panose="020B0604020202020204" pitchFamily="34" charset="0"/>
              </a:rPr>
              <a:t>хидроспециалист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 или юридическо лице, което разполага със служител </a:t>
            </a:r>
            <a:r>
              <a:rPr lang="bg-BG" sz="3100" dirty="0" err="1">
                <a:latin typeface="Arial" panose="020B0604020202020204" pitchFamily="34" charset="0"/>
                <a:cs typeface="Arial" panose="020B0604020202020204" pitchFamily="34" charset="0"/>
              </a:rPr>
              <a:t>хидроспециалист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 за осъществяване на дейностите по стопанисване, поддържане и експлоатация на язовирни стени и на съоръженията към тях, възложени му от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собственика.</a:t>
            </a:r>
          </a:p>
          <a:p>
            <a:pPr algn="just"/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 </a:t>
            </a:r>
            <a:r>
              <a:rPr lang="bg-BG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хидроспециалист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може да изпълнява дейностите по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стопанисване, поддържане и експлоатация на язовирни стени и на съоръженията към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тях на не повече от 70 язовирни стени и съоръженията към тях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чл.15, ал.2 от Наредба за условията и реда за осъществяване на техническата и безопасната експлоатация на язовирните стени и на съоръженията към тях, както и на контрол за техническото им състояние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63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748464" cy="648072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Собственост на язовирите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3923928" cy="55172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8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Водите</a:t>
            </a:r>
            <a:r>
              <a:rPr lang="en-U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водните</a:t>
            </a:r>
            <a:r>
              <a:rPr lang="en-U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обекти</a:t>
            </a:r>
            <a:r>
              <a:rPr lang="en-U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8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водностопанските</a:t>
            </a:r>
            <a:r>
              <a:rPr lang="en-U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територията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страната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могат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бъдат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собственост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държавата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общините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физически</a:t>
            </a:r>
            <a:r>
              <a:rPr lang="en-U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юридически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bg-BG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8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8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Публична</a:t>
            </a:r>
            <a:r>
              <a:rPr lang="en-US" sz="8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b="1" dirty="0" err="1">
                <a:latin typeface="Arial" panose="020B0604020202020204" pitchFamily="34" charset="0"/>
                <a:cs typeface="Arial" panose="020B0604020202020204" pitchFamily="34" charset="0"/>
              </a:rPr>
              <a:t>държавна</a:t>
            </a:r>
            <a:r>
              <a:rPr lang="en-US" sz="8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b="1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собственост</a:t>
            </a:r>
            <a:r>
              <a:rPr lang="en-US" sz="8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8400" dirty="0"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комплексните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значимите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съгласно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8400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8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риложение</a:t>
            </a:r>
            <a:r>
              <a:rPr lang="en-U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r>
              <a:rPr lang="bg-BG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8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Закона за водите</a:t>
            </a:r>
            <a:r>
              <a:rPr lang="en-U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включително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водохранилищата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най-високо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водно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ниво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прилежащите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събирателните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latin typeface="Arial" panose="020B0604020202020204" pitchFamily="34" charset="0"/>
                <a:cs typeface="Arial" panose="020B0604020202020204" pitchFamily="34" charset="0"/>
              </a:rPr>
              <a:t>деривации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8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л.13</a:t>
            </a:r>
            <a:r>
              <a:rPr lang="bg-BG" sz="8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ал.1</a:t>
            </a:r>
            <a:r>
              <a:rPr lang="bg-BG" sz="8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т.1</a:t>
            </a:r>
            <a:r>
              <a:rPr lang="en-US" sz="8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8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1026" name="Picture 2" descr="C:\Users\Svetla.Ivanova\Desktop\20180911_Дяково кул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52200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Собственик/оператор на язовирна стена</a:t>
            </a:r>
            <a:endParaRPr lang="bg-BG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916832"/>
            <a:ext cx="8640960" cy="440776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Собственикът/операторът посредством техническо обслужване, ремонти и реконструкции осигурява сигурност, дълготрайност и ефективност на язовирните стени и съоръженията към тях и опазване на околната среда;</a:t>
            </a:r>
          </a:p>
          <a:p>
            <a:pPr marL="0" indent="0" algn="just">
              <a:buNone/>
            </a:pPr>
            <a:endParaRPr lang="bg-BG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Собственикът, съответно операторът е длъжен да въвежда данни за техническото състояние на язовирните стени и съоръженията към тях в информационната система,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предоставена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Държавната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агенция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метрологичен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технически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надзор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съгласно предоставените права за достъп по ред, в обем и по начин, определени в Н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аредба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 №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РД-04-02 от 25 ноември 2016 г. за условията и реда за използването на информационна система за техническото състояние на язовирните стени и съоръженията към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тях.</a:t>
            </a:r>
            <a:endParaRPr lang="bg-BG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710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564672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 на язовирна стена и на съоръженията към нея</a:t>
            </a:r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4452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концесионерът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наемателят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отговаря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изискванията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стена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собственикът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възложи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изпълнението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функции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концесия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наем</a:t>
            </a: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чл.138в, ал.2 от ЗВ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Определеният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стена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нея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длъжен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оказва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необходимото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съдействие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собственика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задълженията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ЗВ,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както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изпълнява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възложените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дейности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съобразно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нормативните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изисквания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и с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грижата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добър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стопанин</a:t>
            </a: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чл.138в</a:t>
            </a: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ал.3 </a:t>
            </a: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ЗВ - и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зм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ДВ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2018 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Задълженията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отговорностите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оператора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стена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както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редът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начинът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който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осъществява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дейността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опреде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в Наредбата </a:t>
            </a:r>
            <a:r>
              <a:rPr lang="bg-BG" sz="3000" dirty="0">
                <a:latin typeface="Arial" panose="020B0604020202020204" pitchFamily="34" charset="0"/>
                <a:cs typeface="Arial" panose="020B0604020202020204" pitchFamily="34" charset="0"/>
              </a:rPr>
              <a:t>за условията и реда за осъществяване на техническата и безопасната експлоатация на язовирните стени и на съоръженията към тях, както и на контрол за техническото им </a:t>
            </a:r>
            <a:r>
              <a:rPr lang="bg-BG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състояние.</a:t>
            </a:r>
            <a:endParaRPr lang="bg-BG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831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Комисии на областните управители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Представители на ДАМТН участват в комисиите на областните управители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чл.138а, ал.3 от ЗВ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веднъж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годината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извършват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готовността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безопасна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язовирите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класифицирани в първа и втора степен на потенциална опасност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чл.141б, ал.1,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т.1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от ЗВ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от трета степен на потенциална опасност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чл.141б, ал.1,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т.3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веднъж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три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Комисиите на областните управители:</a:t>
            </a:r>
          </a:p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Извършват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проверки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място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техническото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състояние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язовирните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стени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bg-BG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4000" dirty="0" err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ават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готовността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безопасна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нормални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екстремни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аварийни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въз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основа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становището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всеки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член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комисията</a:t>
            </a:r>
            <a:r>
              <a:rPr lang="bg-BG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(изм.-ДВ,бр.55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2018г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endParaRPr lang="bg-BG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40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ъв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връзка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заключението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готовността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безопасна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нормални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екстремни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аварийни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дават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предписания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собствениците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привеждане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готовност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безопасна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язовирите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нормални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екстремни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аварийни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извършването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ремонти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други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дейности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привеждането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язовирната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стена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нея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изправно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състояние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както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определят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тяхното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изпълнение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нова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ДВ,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2018 г.) </a:t>
            </a:r>
            <a:r>
              <a:rPr lang="bg-BG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bg-BG" sz="4000" dirty="0" err="1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ъставят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протокол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извършената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lang="bg-BG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bg-BG" sz="26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ържавното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стопанисване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bg-BG" sz="2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733880"/>
          </a:xfrm>
        </p:spPr>
        <p:txBody>
          <a:bodyPr>
            <a:normAutofit/>
          </a:bodyPr>
          <a:lstStyle/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 измененията в Закона за водите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(ДВ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бр.55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2018г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образува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Държавно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стопанисване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(ДПУСЯ)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– чл. 139а от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Закона за водите. </a:t>
            </a:r>
          </a:p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Държавното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юридическо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лице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седалище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София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търговско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дружество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формира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разпределя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печалба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Държавното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стопанисване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управлява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управителен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съвет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представлява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изпълнителен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473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Управител</a:t>
            </a:r>
            <a:r>
              <a:rPr lang="bg-BG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lang="bg-B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съвет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ДПУСЯ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32859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Управителният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съвет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ДПУСЯ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състои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членове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включително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председател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Членове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управителния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съвет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председател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министърът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икономиката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определен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заместник-министър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представител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Министерството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околната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водите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представител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Министерството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регионалното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благоустройството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представител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Министерството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земеделието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храните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горите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представител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Министерството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енергетиката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представител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Националното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сдружение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общините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Република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(НСОРБ);</a:t>
            </a:r>
            <a:endParaRPr lang="bg-BG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изпълнителният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bg-BG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Членовете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управителния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съвет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изпълнителният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ДПУСЯ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назначават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министъра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икономиката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съответния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министър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управителния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съвет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900" dirty="0">
                <a:latin typeface="Arial" panose="020B0604020202020204" pitchFamily="34" charset="0"/>
                <a:cs typeface="Arial" panose="020B0604020202020204" pitchFamily="34" charset="0"/>
              </a:rPr>
              <a:t>Национално сдружение на общините в Република България.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718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 на дейност на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ДПУСЯ</a:t>
            </a:r>
            <a:endParaRPr lang="bg-BG" sz="28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61662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Основен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Д</a:t>
            </a:r>
            <a:r>
              <a:rPr lang="bg-BG" sz="3600" dirty="0" err="1">
                <a:latin typeface="Arial" panose="020B0604020202020204" pitchFamily="34" charset="0"/>
                <a:cs typeface="Arial" panose="020B0604020202020204" pitchFamily="34" charset="0"/>
              </a:rPr>
              <a:t>ържавното</a:t>
            </a:r>
            <a:r>
              <a:rPr lang="bg-BG" sz="3600" dirty="0">
                <a:latin typeface="Arial" panose="020B0604020202020204" pitchFamily="34" charset="0"/>
                <a:cs typeface="Arial" panose="020B0604020202020204" pitchFamily="34" charset="0"/>
              </a:rPr>
              <a:t> предприятие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комплексно</a:t>
            </a:r>
            <a:r>
              <a:rPr lang="bg-BG" sz="3600" dirty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публична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частна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държавна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собственост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изпълнение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предмета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държавата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предоставя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предприятието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публична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частна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държавна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собственост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т.</a:t>
            </a: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и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язовирите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чиято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собственост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общините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прехвърлили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безвъзмездно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държавата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Имуществото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Министерския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съвет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Извън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обхвата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дейността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предприятието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язовирите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стопанисват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управляват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bg-BG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електрическа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компания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" - ЕАД, </a:t>
            </a:r>
            <a:endParaRPr lang="bg-BG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g-BG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Напоителни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" - ЕАД, "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Земинвест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" - ЕАД, 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ВиК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операторите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държавно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държавно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общинско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участие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капитала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отдадени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концесия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концесионния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договор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предвидено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извършването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основен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ремонт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реконструкция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страна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концесионера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осъществяването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своята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dirty="0">
                <a:latin typeface="Arial" panose="020B0604020202020204" pitchFamily="34" charset="0"/>
                <a:cs typeface="Arial" panose="020B0604020202020204" pitchFamily="34" charset="0"/>
              </a:rPr>
              <a:t>предприятието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има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правата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задълженията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собственик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язовирните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стени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язовирите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чл.138б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 неизяснена собственост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предоставяните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чл.139а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ал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5.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предоставени от държавата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- (</a:t>
            </a:r>
            <a:r>
              <a:rPr lang="bg-BG" sz="36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л.139д</a:t>
            </a: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dirty="0">
                <a:latin typeface="Arial" panose="020B0604020202020204" pitchFamily="34" charset="0"/>
                <a:cs typeface="Arial" panose="020B0604020202020204" pitchFamily="34" charset="0"/>
              </a:rPr>
              <a:t>- н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 ДВ,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2018 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07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 София</a:t>
            </a:r>
            <a:endParaRPr lang="bg-BG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Общ брой язовири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13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бр., от които:</a:t>
            </a:r>
          </a:p>
          <a:p>
            <a:pPr algn="just"/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публична общинска собственост – 5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бр.;</a:t>
            </a:r>
          </a:p>
          <a:p>
            <a:pPr algn="just"/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публична държавна собственост –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бр.;</a:t>
            </a:r>
          </a:p>
          <a:p>
            <a:pPr algn="just"/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частна държавна собственост – 1 бр.;</a:t>
            </a:r>
          </a:p>
          <a:p>
            <a:pPr algn="just"/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частна собственост –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бр.;</a:t>
            </a:r>
          </a:p>
          <a:p>
            <a:pPr algn="just"/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неизяснена собственост –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</a:t>
            </a:r>
          </a:p>
          <a:p>
            <a:pPr marL="0" indent="0" algn="just">
              <a:buNone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От началото на 2018 г. до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.09.2018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г. са: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проверени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 язовири;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съставени са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 констативни протоколи със съответните предписания относно документацията на язовирните стени и съоръженията към тях и осъществяването на безопасната им експлоатация;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изготвени са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 наказателни постановления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проверени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КОТЕСЯС са 13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язовири; извършена е  1  контролна проверка по протокол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КОТЕСЯС.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bg-BG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bg-BG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778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576064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Язовир Иваняне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4444430" cy="864096"/>
          </a:xfrm>
        </p:spPr>
        <p:txBody>
          <a:bodyPr/>
          <a:lstStyle/>
          <a:p>
            <a:pPr algn="ctr"/>
            <a:r>
              <a:rPr lang="bg-BG" dirty="0" smtClean="0"/>
              <a:t> </a:t>
            </a:r>
            <a:r>
              <a:rPr lang="bg-BG" sz="2200" dirty="0" smtClean="0"/>
              <a:t>Компрометирана </a:t>
            </a:r>
            <a:r>
              <a:rPr lang="bg-BG" sz="2200" dirty="0" err="1" smtClean="0"/>
              <a:t>крилна</a:t>
            </a:r>
            <a:r>
              <a:rPr lang="bg-BG" sz="2200" dirty="0" smtClean="0"/>
              <a:t> стена преливник</a:t>
            </a:r>
            <a:endParaRPr lang="bg-BG" sz="2200" dirty="0"/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sz="half" idx="3"/>
          </p:nvPr>
        </p:nvSpPr>
        <p:spPr>
          <a:xfrm>
            <a:off x="5220072" y="1124744"/>
            <a:ext cx="3816424" cy="576064"/>
          </a:xfrm>
        </p:spPr>
        <p:txBody>
          <a:bodyPr>
            <a:normAutofit/>
          </a:bodyPr>
          <a:lstStyle/>
          <a:p>
            <a:r>
              <a:rPr lang="bg-BG" sz="2200" dirty="0" smtClean="0"/>
              <a:t>Разрушен </a:t>
            </a:r>
            <a:r>
              <a:rPr lang="bg-BG" sz="2200" dirty="0" err="1" smtClean="0"/>
              <a:t>бързоток</a:t>
            </a:r>
            <a:endParaRPr lang="bg-BG" sz="2200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 descr="C:\Users\Svetla.Ivanova\Desktop\Oblast Sofia\яз. Иваняне - Обл. София - компрометирана крилна стена прелив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3108"/>
            <a:ext cx="4499992" cy="441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vetla.Ivanova\Desktop\Oblast Sofia\яз. Иваняне - Обл. София - разрушен бързот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13108"/>
            <a:ext cx="4499992" cy="441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25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360040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Софийска област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Общ брой язовири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– 59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бр., от които:</a:t>
            </a:r>
          </a:p>
          <a:p>
            <a:pPr algn="just"/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публична общинска собственост –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бр.;</a:t>
            </a:r>
          </a:p>
          <a:p>
            <a:pPr algn="just"/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публична държавна собственост –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бр.;</a:t>
            </a:r>
          </a:p>
          <a:p>
            <a:pPr algn="just"/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частна държавна собственост –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бр.;</a:t>
            </a:r>
          </a:p>
          <a:p>
            <a:pPr algn="just"/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частна собственост –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бр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algn="just"/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емеделски кооперации – 1 бр.;</a:t>
            </a:r>
            <a:endParaRPr lang="bg-BG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неизяснена собственост – 2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бр.</a:t>
            </a:r>
          </a:p>
          <a:p>
            <a:pPr marL="0" indent="0" algn="just">
              <a:buNone/>
            </a:pP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От началото на 2018 г. до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.09.2018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г. са: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проверени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бр. язовири;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съставени са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бр. констативни протоколи със съответните предписания относно документацията на язовирните стени и съоръженията към тях и осъществяването на безопасната им експлоатация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ъставени са 17 акта за установяване на административни нарушения и са изготвени 25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бр. наказателни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постановления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проверени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с КОТЕСЯС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са 29 бр. язовири; извършени са 7 бр. контролни </a:t>
            </a:r>
            <a:r>
              <a:rPr lang="bg-BG" sz="3100" dirty="0">
                <a:latin typeface="Arial" panose="020B0604020202020204" pitchFamily="34" charset="0"/>
                <a:cs typeface="Arial" panose="020B0604020202020204" pitchFamily="34" charset="0"/>
              </a:rPr>
              <a:t>проверки на протоколи на КОТЕСЯС </a:t>
            </a:r>
            <a:r>
              <a:rPr lang="bg-BG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и са съставени 2 бр. акта за установяване на административни нарушения по протоколи на КОТЕСЯС.</a:t>
            </a:r>
            <a:endParaRPr lang="bg-BG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bg-BG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36880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 Перник </a:t>
            </a:r>
            <a:endParaRPr lang="bg-BG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Общ брой язовири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40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бр., от които: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публична общинска собственост –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бр.;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публична държавна собственост – 2 бр.;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частна държавна собственост – 6 бр.;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частна собственост –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бр.;</a:t>
            </a:r>
          </a:p>
          <a:p>
            <a:pPr algn="just"/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неизяснена собственост –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бр.</a:t>
            </a:r>
          </a:p>
          <a:p>
            <a:pPr marL="0" indent="0" algn="just">
              <a:buNone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От началото на 2018 г. до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.09.2018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г. са: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проверени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бр. язовири;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съставени са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бр. констативни протоколи със съответните предписания относно документацията на язовирните стени и съоръженията към тях и осъществяването на безопасната им експлоатация;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съставени са 3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акта за установяване на административни нарушения и са изготвени 2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бр. наказателни постановления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проверени с КОТЕСЯС са 29 бр. язовири и са извършени 14 бр. контролни проверки по протоколи на КОТЕСЯС.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7839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504056"/>
          </a:xfrm>
        </p:spPr>
        <p:txBody>
          <a:bodyPr>
            <a:noAutofit/>
          </a:bodyPr>
          <a:lstStyle/>
          <a:p>
            <a:pPr algn="ctr"/>
            <a:r>
              <a:rPr lang="bg-BG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Публична общинска собственост</a:t>
            </a:r>
            <a:endParaRPr lang="bg-BG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Публична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общинска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собственост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л.19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ал.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и 2 от ЗВ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зовирите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включително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намиращите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изграждане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с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изключение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комплексните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значимите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съгласно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риложение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№1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имуществото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търговски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дружества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различни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ВиК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операторите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държавно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общинско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участие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както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водохранилищата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най-високо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водно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ниво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също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прилежащите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събирателните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деривации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Публична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общинска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собственост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публична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държавна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собственост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недвижимите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имоти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изградените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върху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чиито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собственици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отказали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правото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собственост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чл.100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собствеността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нова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ДВ,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2018 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 Кюстендил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5892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 брой язовири –123 бр., от които: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ублична общинска собственост – 82 бр.;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ублична държавна собственост – 1 бр.;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астна държавна собственост – 1 бр.;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астна собственост – 2 бр.;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дружения за напояване – 1 бр.;</a:t>
            </a:r>
          </a:p>
          <a:p>
            <a:pPr algn="just"/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неизяснена собственост – 36 бр.</a:t>
            </a:r>
          </a:p>
          <a:p>
            <a:pPr marL="0" indent="0" algn="just">
              <a:buNone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 началото на 2018 г. до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.09.2018 г. са: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проверени 90 бр. язовири;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съставени са 90 бр. констативни протоколи със съответните предписания относно документацията на язовирните стени и съоръженията към тях и осъществяването на безопасната им експлоатация;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изготвени са 39 бр. наказателни постановления.</a:t>
            </a:r>
          </a:p>
          <a:p>
            <a:pPr>
              <a:buFontTx/>
              <a:buChar char="-"/>
            </a:pPr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18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 Благоевград</a:t>
            </a:r>
            <a:endParaRPr lang="bg-BG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892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Общ брой язовири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478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бр., от които:</a:t>
            </a:r>
          </a:p>
          <a:p>
            <a:pPr algn="just"/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публична общинска собственост –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356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algn="just"/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астна общинска собственост – 10 бр.;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частна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държавна собственост –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бр.;</a:t>
            </a:r>
          </a:p>
          <a:p>
            <a:pPr algn="just"/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частна собственост –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бр.;</a:t>
            </a:r>
          </a:p>
          <a:p>
            <a:pPr algn="just"/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сдружения за напояване –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algn="just"/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земеделски кооперации – 6 бр.;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с неизяснена собственост –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</a:t>
            </a:r>
          </a:p>
          <a:p>
            <a:pPr marL="0" indent="0" algn="just">
              <a:buNone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От началото на 2018 г. до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.09.2018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г. са: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проверени 276 бр. язовири;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съставени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 констативни протоколи със съответните предписания относно документацията на язовирните стени и съоръженията към тях и осъществяването на безопасната им експлоатация;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ъставени са 68 бр. акта за установяване на административни нарушения и са изготвени 24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 наказателни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постановления;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проверени с КОТЕСЯС са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бр.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язовири.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25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564672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Административнонаказателна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 отговорност</a:t>
            </a:r>
            <a:endParaRPr lang="bg-BG" sz="3200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18457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Чл. 200.(1)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- Наказва се с глоба, съответно имуществена санкция, освен ако не подлежи на по-тежко наказание, физическото или юридическото лице, което:</a:t>
            </a:r>
          </a:p>
          <a:p>
            <a:pPr algn="just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т.13а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- повреди или разруши елементи на контролно-измерителните системи на язовирите - от 10 000 лв. до 25 000 лв. (нова - ДВ, бр.55 от 2018 г.)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Т.39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(изм. - ДВ, бр.55 от 2018 г.) - не изпълни предписание по чл. 138а, ал.3, т.5 и по чл.190а, ал.2 – т.е при неизпълнение от страна на собствениците на язовири на дадените 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предписания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от: 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комисиите на областните управители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, извършили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готовността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безопасна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язовирите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нормални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екстремни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аварийни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и от 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Председателя на ДАМТН или </a:t>
            </a:r>
            <a:r>
              <a:rPr lang="bg-BG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оправомощените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 от него длъжностни лица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- от 1000 до 20 000 лв.;</a:t>
            </a:r>
          </a:p>
          <a:p>
            <a:pPr algn="just"/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83633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08688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Административнонаказателна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 отговорност</a:t>
            </a:r>
            <a:endParaRPr lang="bg-BG" sz="3200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g-B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Т.40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(изм. - ДВ, бр.55 от 2018 г.) - не изпълни заповед по чл. 199б, ал.1 и 7 – т.е при неизпълнение на издадена 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заповед на председателя на ДАМТН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за временно извеждане от експлоатация на язовирните стени и съоръженията към тях, до привеждането им в състояние, отговарящо на техническите норми и на 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на Министерския съвет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за язовирите по приложение № 1 към чл.13, т.1 от ЗВ – комплексни и значими язовири - 10 000 лв.;</a:t>
            </a:r>
          </a:p>
          <a:p>
            <a:pPr algn="just"/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Т.41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- не изпълнява задължението си по чл. 138в, ал.1 – т.е а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собственик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отговаря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изискванията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стена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и не е сключил договор, т.е не е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възл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ожил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стопанисването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поддържането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осъществяването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техническата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язовирната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стена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лице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което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отговаря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изисквания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от       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10 000 до 50 000 лв.;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47747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692696"/>
            <a:ext cx="9123478" cy="564672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Административнонаказателна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 отговорност</a:t>
            </a:r>
            <a:endParaRPr lang="bg-BG" sz="3200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bg-BG" sz="3400" b="1" dirty="0">
                <a:latin typeface="Arial" panose="020B0604020202020204" pitchFamily="34" charset="0"/>
                <a:cs typeface="Arial" panose="020B0604020202020204" pitchFamily="34" charset="0"/>
              </a:rPr>
              <a:t>Т.42. </a:t>
            </a: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(нова - ДВ, бр. 55 от 2018 г.) - за неизпълнение на задължения на: </a:t>
            </a:r>
          </a:p>
          <a:p>
            <a:pPr marL="0" indent="0" algn="just">
              <a:buNone/>
            </a:pP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- наредбата по </a:t>
            </a:r>
            <a:r>
              <a:rPr lang="bg-BG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чл.141</a:t>
            </a: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ал.1</a:t>
            </a: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т.3  </a:t>
            </a: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- при неизползване от страна на собствениците на информационната система, предоставена от ДАМТН, съгласно изискванията на Наредба №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РД-04-02 от 25 ноември 2016 г. за условията и реда за използването на информационна система за техническото състояние на язовирните стени и съоръженията към тях</a:t>
            </a:r>
          </a:p>
          <a:p>
            <a:pPr marL="0" indent="0" algn="just">
              <a:buNone/>
            </a:pP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      или </a:t>
            </a:r>
          </a:p>
          <a:p>
            <a:pPr marL="0" indent="0" algn="just">
              <a:buNone/>
            </a:pP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- по </a:t>
            </a:r>
            <a:r>
              <a:rPr lang="bg-BG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чл.141</a:t>
            </a: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ал.2 </a:t>
            </a: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– при неизпълнение на       условията и реда за осъществяване на техническата и безопасната експлоатация на язовирните стени и на съоръженията към съгласно изискванията на Наредбата за условията и реда за осъществяване на техническата и безопасната експлоатация на язовирните стени и на съоръженията към тях, както и на контрол за техническото им състояние</a:t>
            </a:r>
          </a:p>
          <a:p>
            <a:pPr marL="0" indent="0" algn="just">
              <a:buNone/>
            </a:pPr>
            <a:r>
              <a:rPr lang="bg-BG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 от </a:t>
            </a: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200 лв. до 1000 лв</a:t>
            </a:r>
            <a:r>
              <a:rPr lang="bg-BG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Т.43 </a:t>
            </a:r>
            <a:r>
              <a:rPr lang="bg-BG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 за </a:t>
            </a: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всички останали случаи на нарушаване на забрани или неизпълнение на задължения по </a:t>
            </a:r>
            <a:r>
              <a:rPr lang="bg-BG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Закона за водите </a:t>
            </a: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- от 500 до </a:t>
            </a:r>
            <a:r>
              <a:rPr lang="bg-BG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    2000 </a:t>
            </a:r>
            <a:r>
              <a:rPr lang="bg-BG" sz="3400" dirty="0">
                <a:latin typeface="Arial" panose="020B0604020202020204" pitchFamily="34" charset="0"/>
                <a:cs typeface="Arial" panose="020B0604020202020204" pitchFamily="34" charset="0"/>
              </a:rPr>
              <a:t>лв</a:t>
            </a:r>
            <a:r>
              <a:rPr lang="bg-BG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bg-BG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92567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  <a:endParaRPr lang="bg-B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2005800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2" name="Picture 2" descr="C:\Users\Svetla.Ivanova\Desktop\яз. Карагьол___20170720_122436(сл.об.)___[map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688"/>
            <a:ext cx="44279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vetla.Ivanova\Desktop\яз. Карагьол___20170720_124200(сл.об.)___[map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7160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vetla.Ivanova\Desktop\яз. Карагьол___20170720_124352(сл.об.)___[map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" y="4293096"/>
            <a:ext cx="4420597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vetla.Ivanova\Desktop\Кали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21" y="3284984"/>
            <a:ext cx="4698579" cy="35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7"/>
          <p:cNvSpPr>
            <a:spLocks noGrp="1"/>
          </p:cNvSpPr>
          <p:nvPr>
            <p:ph idx="4294967295"/>
          </p:nvPr>
        </p:nvSpPr>
        <p:spPr>
          <a:xfrm>
            <a:off x="0" y="1124744"/>
            <a:ext cx="9036050" cy="55443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спор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неяснота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относно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собствеността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язовир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ържавното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стопанисване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осъществява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организацията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техническата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влизането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сила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съдебното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установяване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собственика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чл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.138б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 Закона за водите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изм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- ДВ,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г.)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bg-BG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Съгласно изискванията на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§33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 Заключителните разпоредби към Закона за изменение и </a:t>
            </a:r>
            <a:r>
              <a:rPr lang="bg-BG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допълнениена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закона за водите (</a:t>
            </a:r>
            <a:r>
              <a:rPr lang="bg-BG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обн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ДВ,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от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г.) в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тримесечен срок от влизането в сила на този закон кметовете на общини внасят в Министерството на икономиката мотивирано предложение за промяна на собствеността на язовирите при наличие на взето решение от съответния общински съвет за прехвърляне собствеността безвъзмездно на държавата.</a:t>
            </a:r>
          </a:p>
          <a:p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234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472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за язовир</a:t>
            </a:r>
            <a:endParaRPr lang="bg-BG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211960" cy="4726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т.94 от Допълнителните разпоредби на Закона за водите е дадено следното определение за язовир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(изм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. - ДВ,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2018 г.):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„Язовир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" е </a:t>
            </a:r>
            <a:r>
              <a:rPr lang="bg-BG" sz="2400" dirty="0" err="1">
                <a:latin typeface="Arial" panose="020B0604020202020204" pitchFamily="34" charset="0"/>
                <a:cs typeface="Arial" panose="020B0604020202020204" pitchFamily="34" charset="0"/>
              </a:rPr>
              <a:t>водностопанска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 система, включваща водния обект, язовирната стена, съоръженията и събирателните деривации, както и земята, върху която са 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изградени.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Svetla.Ivanova\Desktop\яз. Карагьол___20170720_011003(сл.об.)___[map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7525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980728"/>
            <a:ext cx="911894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ДЪРЖАВНА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АГЕНЦИЯ ЗА МЕТРОЛОГИЧЕН И ТЕХНИЧЕСКИ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НАДЗОР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(ДАМТН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3563888" cy="5229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Държавната 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олитика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свързана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контрола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върху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техническото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състояние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безопасната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язовирните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стени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осъществява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редседателя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Държавната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агенция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метрологичен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технически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надзор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л.10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ал.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от Закона за водите-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ова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2018 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400" dirty="0" smtClean="0"/>
          </a:p>
        </p:txBody>
      </p:sp>
      <p:pic>
        <p:nvPicPr>
          <p:cNvPr id="1026" name="Picture 2" descr="C:\Users\Svetla.Ivanova\Desktop\20180910_Карагьо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5677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4206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ДЪРЖАВНАТА АГЕНЦИЯ ЗА МЕТРОЛОГИЧЕН И ТЕХНИЧЕСКИ НАДЗОР</a:t>
            </a:r>
            <a:endParaRPr lang="bg-BG" sz="2000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Съгласно изискванията на чл.190, ал.4 от Закона за водите Председателят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на Държавната агенция за метрологичен и технически надзор или </a:t>
            </a:r>
            <a:r>
              <a:rPr lang="bg-BG" sz="2800" dirty="0" err="1">
                <a:latin typeface="Arial" panose="020B0604020202020204" pitchFamily="34" charset="0"/>
                <a:cs typeface="Arial" panose="020B0604020202020204" pitchFamily="34" charset="0"/>
              </a:rPr>
              <a:t>оправомощени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от него длъжностни лица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 Главна дирекция Надзор на язовирните стени и съоръженията към тях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ГДНЯСС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контролират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изпълнението на:</a:t>
            </a:r>
          </a:p>
          <a:p>
            <a:pPr algn="just"/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ерките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за осигуряване на изправно техническо състояние на язовирните стени и съоръженията към тях и за безопасната им експлоатация;</a:t>
            </a:r>
          </a:p>
          <a:p>
            <a:pPr algn="just"/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ейностите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по извеждане от експлоатация и/или ликвидация на язовирни стени и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съоръженията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към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предаварийно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състояние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възстановяване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технологичната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конструктивната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сигурност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ликвидация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такива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язовирни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стени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и/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възстановяването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реконструкцията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нецелесъобразни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изм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ДВ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2018г.)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Предписанията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на комисиите на областните управители по чл. 138а,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ал.3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от Закона за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водите, които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извършват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проверки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готовността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безопасна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експлоатация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язовирите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съоръженията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08688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ДЪРЖАВНА АГЕНЦИЯ ЗА МЕТРОЛОГИЧЕН И ТЕХНИЧЕСКИ НАДЗОР</a:t>
            </a:r>
            <a:endParaRPr lang="bg-BG" sz="21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0" y="1840588"/>
            <a:ext cx="3779912" cy="46127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Председателят на ДАМТН или </a:t>
            </a:r>
            <a:r>
              <a:rPr lang="bg-BG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оправомощени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от него длъжностни лица </a:t>
            </a: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 ГД НЯСС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по чл.190, ал.4 от Закона за водите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 имат право: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На свободен достъп до контролираните от тях язовирни стени и до съоръженията към тях;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bg-BG" sz="2800" dirty="0">
                <a:latin typeface="Arial" panose="020B0604020202020204" pitchFamily="34" charset="0"/>
                <a:cs typeface="Arial" panose="020B0604020202020204" pitchFamily="34" charset="0"/>
              </a:rPr>
              <a:t>Да изискват необходимите данни, сведения, обяснения и друга информация;</a:t>
            </a:r>
          </a:p>
          <a:p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bg-BG" dirty="0"/>
          </a:p>
        </p:txBody>
      </p:sp>
      <p:pic>
        <p:nvPicPr>
          <p:cNvPr id="1026" name="Picture 2" descr="C:\Users\SVETLA~1.IVA\AppData\Local\Temp\Rar$DI11.823\20180910_Кал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88" y="1840588"/>
            <a:ext cx="532521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7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0" y="836712"/>
            <a:ext cx="90364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дават предписания на собствениците на язовирни стени и/или на съоръженията към тях съобразно правомощията си по Закона за водите и Наредбата за условията и реда за осъществяване на техническата и безопасната експлоатация на язовирните стени и на съоръженията към тях, както и на контрол за техническото им състояние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наредбата по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чл.141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ал.2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от ЗВ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включително за извършване на мерки и действия за изясняване на техническото състояние и на условията за експлоатация на контролираните обекти, с изключение на язовирите по приложение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№1 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към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чл.13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т.1 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от ЗВ, за намаляване на водните обеми, за което уведомява съответната </a:t>
            </a:r>
            <a:r>
              <a:rPr lang="bg-BG" sz="2200" dirty="0" err="1">
                <a:latin typeface="Arial" panose="020B0604020202020204" pitchFamily="34" charset="0"/>
                <a:cs typeface="Arial" panose="020B0604020202020204" pitchFamily="34" charset="0"/>
              </a:rPr>
              <a:t>басейнова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 дирекция, както и да определят срок за тяхното изпълнение (изм. и доп. - ДВ, </a:t>
            </a:r>
            <a:r>
              <a:rPr lang="bg-BG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бр.55 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от 2018 г.); </a:t>
            </a:r>
            <a:endParaRPr lang="bg-BG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Да съставят актове за установяване на административни нарушения съобразно правомощията си по Закона за водите.</a:t>
            </a:r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38726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1689</TotalTime>
  <Words>4461</Words>
  <Application>Microsoft Office PowerPoint</Application>
  <PresentationFormat>Презентация на цял екран (4:3)</PresentationFormat>
  <Paragraphs>213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35</vt:i4>
      </vt:variant>
    </vt:vector>
  </HeadingPairs>
  <TitlesOfParts>
    <vt:vector size="36" baseType="lpstr">
      <vt:lpstr>Поток</vt:lpstr>
      <vt:lpstr>       Комплексно управление на язовири – публична и частна държавна собственост      </vt:lpstr>
      <vt:lpstr>Собственост на язовирите</vt:lpstr>
      <vt:lpstr>Публична общинска собственост</vt:lpstr>
      <vt:lpstr>Презентация на PowerPoint</vt:lpstr>
      <vt:lpstr>Определение за язовир</vt:lpstr>
      <vt:lpstr>ДЪРЖАВНА АГЕНЦИЯ ЗА МЕТРОЛОГИЧЕН И ТЕХНИЧЕСКИ НАДЗОР (ДАМТН) </vt:lpstr>
      <vt:lpstr>ДЪРЖАВНАТА АГЕНЦИЯ ЗА МЕТРОЛОГИЧЕН И ТЕХНИЧЕСКИ НАДЗОР</vt:lpstr>
      <vt:lpstr>ДЪРЖАВНА АГЕНЦИЯ ЗА МЕТРОЛОГИЧЕН И ТЕХНИЧЕСКИ НАДЗОР</vt:lpstr>
      <vt:lpstr>Презентация на PowerPoint</vt:lpstr>
      <vt:lpstr>Констативни протоколи</vt:lpstr>
      <vt:lpstr>Разрешение за извеждане от експлоатация или ликвидация на язовири и съоръженията към тях </vt:lpstr>
      <vt:lpstr>Принудителна административна мярка</vt:lpstr>
      <vt:lpstr>Временно извеждане от експлоатация</vt:lpstr>
      <vt:lpstr>Временно извеждане от експлоатация</vt:lpstr>
      <vt:lpstr>Задължения на собствениците на язовирните стени и  съоръженията към тях  (съгласно изискванията на чл. 141, ал. 1 от ЗВ - изм. ДВ, бр. 55 от 2018 г.) </vt:lpstr>
      <vt:lpstr>Задължения на собствениците на язовирните стени и  съоръженията към тях</vt:lpstr>
      <vt:lpstr>Задължения на собствениците на язовирните стени и  съоръженията към тях</vt:lpstr>
      <vt:lpstr>Задължения на собствениците на язовирните стени и  съоръженията към тях</vt:lpstr>
      <vt:lpstr>Оператор на язовирна стена и на съоръженията към нея</vt:lpstr>
      <vt:lpstr>Собственик/оператор на язовирна стена</vt:lpstr>
      <vt:lpstr>Оператор на язовирна стена и на съоръженията към нея</vt:lpstr>
      <vt:lpstr>Комисии на областните управители</vt:lpstr>
      <vt:lpstr>Държавното предприятие "Управление и стопанисване на язовири"</vt:lpstr>
      <vt:lpstr>Управителен съвет на ДПУСЯ</vt:lpstr>
      <vt:lpstr>Предмет на дейност на ДПУСЯ</vt:lpstr>
      <vt:lpstr>Област София</vt:lpstr>
      <vt:lpstr>Язовир Иваняне</vt:lpstr>
      <vt:lpstr>Софийска област</vt:lpstr>
      <vt:lpstr>Област Перник </vt:lpstr>
      <vt:lpstr>Област Кюстендил</vt:lpstr>
      <vt:lpstr>Област Благоевград</vt:lpstr>
      <vt:lpstr>Административнонаказателна отговорност</vt:lpstr>
      <vt:lpstr>Административнонаказателна отговорност</vt:lpstr>
      <vt:lpstr>Административнонаказателна отговорност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 управление на язовири – публична и частна държавна собственост</dc:title>
  <dc:creator>Svetla Ivanova</dc:creator>
  <cp:lastModifiedBy>Svetla Ivanova</cp:lastModifiedBy>
  <cp:revision>126</cp:revision>
  <dcterms:created xsi:type="dcterms:W3CDTF">2018-09-10T09:04:33Z</dcterms:created>
  <dcterms:modified xsi:type="dcterms:W3CDTF">2018-09-19T07:42:14Z</dcterms:modified>
</cp:coreProperties>
</file>